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Lst>
  <p:notesMasterIdLst>
    <p:notesMasterId r:id="rId63"/>
  </p:notesMasterIdLst>
  <p:sldIdLst>
    <p:sldId id="276" r:id="rId3"/>
    <p:sldId id="315" r:id="rId4"/>
    <p:sldId id="4712" r:id="rId5"/>
    <p:sldId id="4713" r:id="rId6"/>
    <p:sldId id="4714" r:id="rId7"/>
    <p:sldId id="4717" r:id="rId8"/>
    <p:sldId id="4718" r:id="rId9"/>
    <p:sldId id="4719" r:id="rId10"/>
    <p:sldId id="4720" r:id="rId11"/>
    <p:sldId id="4715" r:id="rId12"/>
    <p:sldId id="4716" r:id="rId13"/>
    <p:sldId id="4721" r:id="rId14"/>
    <p:sldId id="4723" r:id="rId15"/>
    <p:sldId id="4724" r:id="rId16"/>
    <p:sldId id="4725" r:id="rId17"/>
    <p:sldId id="309" r:id="rId18"/>
    <p:sldId id="311" r:id="rId19"/>
    <p:sldId id="312" r:id="rId20"/>
    <p:sldId id="313" r:id="rId21"/>
    <p:sldId id="314" r:id="rId22"/>
    <p:sldId id="317" r:id="rId23"/>
    <p:sldId id="4731" r:id="rId24"/>
    <p:sldId id="4722" r:id="rId25"/>
    <p:sldId id="4743" r:id="rId26"/>
    <p:sldId id="4744" r:id="rId27"/>
    <p:sldId id="4745" r:id="rId28"/>
    <p:sldId id="4746" r:id="rId29"/>
    <p:sldId id="308" r:id="rId30"/>
    <p:sldId id="319" r:id="rId31"/>
    <p:sldId id="320" r:id="rId32"/>
    <p:sldId id="321" r:id="rId33"/>
    <p:sldId id="322" r:id="rId34"/>
    <p:sldId id="324" r:id="rId35"/>
    <p:sldId id="347" r:id="rId36"/>
    <p:sldId id="325" r:id="rId37"/>
    <p:sldId id="323" r:id="rId38"/>
    <p:sldId id="4736" r:id="rId39"/>
    <p:sldId id="330" r:id="rId40"/>
    <p:sldId id="328" r:id="rId41"/>
    <p:sldId id="318" r:id="rId42"/>
    <p:sldId id="307" r:id="rId43"/>
    <p:sldId id="4735" r:id="rId44"/>
    <p:sldId id="332" r:id="rId45"/>
    <p:sldId id="351" r:id="rId46"/>
    <p:sldId id="333" r:id="rId47"/>
    <p:sldId id="334" r:id="rId48"/>
    <p:sldId id="335" r:id="rId49"/>
    <p:sldId id="336" r:id="rId50"/>
    <p:sldId id="337" r:id="rId51"/>
    <p:sldId id="338" r:id="rId52"/>
    <p:sldId id="353" r:id="rId53"/>
    <p:sldId id="354" r:id="rId54"/>
    <p:sldId id="355" r:id="rId55"/>
    <p:sldId id="356" r:id="rId56"/>
    <p:sldId id="4740" r:id="rId57"/>
    <p:sldId id="4741" r:id="rId58"/>
    <p:sldId id="4742" r:id="rId59"/>
    <p:sldId id="282" r:id="rId60"/>
    <p:sldId id="280" r:id="rId61"/>
    <p:sldId id="4711" r:id="rId6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3F8CEC-A1BA-4618-89C5-53BE6DFFB712}">
          <p14:sldIdLst>
            <p14:sldId id="276"/>
          </p14:sldIdLst>
        </p14:section>
        <p14:section name="SAP Build Introduction" id="{E34C8F5D-934D-4D84-9146-6593F65AD5CD}">
          <p14:sldIdLst>
            <p14:sldId id="315"/>
            <p14:sldId id="4712"/>
            <p14:sldId id="4713"/>
            <p14:sldId id="4714"/>
            <p14:sldId id="4717"/>
            <p14:sldId id="4718"/>
            <p14:sldId id="4719"/>
            <p14:sldId id="4720"/>
          </p14:sldIdLst>
        </p14:section>
        <p14:section name="SAP Build Process Automation" id="{4BBC2B12-2335-4496-B1AE-207852792FEE}">
          <p14:sldIdLst>
            <p14:sldId id="4715"/>
            <p14:sldId id="4716"/>
            <p14:sldId id="4721"/>
            <p14:sldId id="4723"/>
            <p14:sldId id="4724"/>
            <p14:sldId id="4725"/>
          </p14:sldIdLst>
        </p14:section>
        <p14:section name="Workflow Management" id="{C3AC57E8-1B70-49F0-80F1-8422177830F8}">
          <p14:sldIdLst>
            <p14:sldId id="309"/>
            <p14:sldId id="311"/>
            <p14:sldId id="312"/>
            <p14:sldId id="313"/>
            <p14:sldId id="314"/>
            <p14:sldId id="317"/>
            <p14:sldId id="4731"/>
            <p14:sldId id="4722"/>
          </p14:sldIdLst>
        </p14:section>
        <p14:section name="Introduction to Workflow" id="{B2B7902E-73F3-472F-85B5-993A74DCF4A8}">
          <p14:sldIdLst>
            <p14:sldId id="4743"/>
            <p14:sldId id="4744"/>
            <p14:sldId id="4745"/>
            <p14:sldId id="4746"/>
          </p14:sldIdLst>
        </p14:section>
        <p14:section name="Build First Workflow" id="{F46137EE-1E4D-42A4-9645-D0CE96E45D52}">
          <p14:sldIdLst>
            <p14:sldId id="308"/>
            <p14:sldId id="319"/>
            <p14:sldId id="320"/>
            <p14:sldId id="321"/>
            <p14:sldId id="322"/>
            <p14:sldId id="324"/>
            <p14:sldId id="347"/>
            <p14:sldId id="325"/>
            <p14:sldId id="323"/>
            <p14:sldId id="4736"/>
            <p14:sldId id="330"/>
            <p14:sldId id="328"/>
          </p14:sldIdLst>
        </p14:section>
        <p14:section name="Connectivity" id="{A0769E03-8F29-4197-B5EE-F5833AC1E797}">
          <p14:sldIdLst>
            <p14:sldId id="318"/>
            <p14:sldId id="307"/>
            <p14:sldId id="4735"/>
          </p14:sldIdLst>
        </p14:section>
        <p14:section name="API Management" id="{0D9A7F8D-6714-4410-957A-F47344301063}">
          <p14:sldIdLst>
            <p14:sldId id="332"/>
            <p14:sldId id="351"/>
            <p14:sldId id="333"/>
            <p14:sldId id="334"/>
            <p14:sldId id="335"/>
            <p14:sldId id="336"/>
            <p14:sldId id="337"/>
            <p14:sldId id="338"/>
            <p14:sldId id="353"/>
            <p14:sldId id="354"/>
            <p14:sldId id="355"/>
            <p14:sldId id="356"/>
            <p14:sldId id="4740"/>
            <p14:sldId id="4741"/>
            <p14:sldId id="4742"/>
          </p14:sldIdLst>
        </p14:section>
        <p14:section name="Closure" id="{5E9E43A3-E96A-4B59-A39D-4FEF392DEE55}">
          <p14:sldIdLst>
            <p14:sldId id="282"/>
            <p14:sldId id="280"/>
            <p14:sldId id="4711"/>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D92"/>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92308" autoAdjust="0"/>
  </p:normalViewPr>
  <p:slideViewPr>
    <p:cSldViewPr>
      <p:cViewPr varScale="1">
        <p:scale>
          <a:sx n="102" d="100"/>
          <a:sy n="102" d="100"/>
        </p:scale>
        <p:origin x="616" y="6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12/15/2023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1392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968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52863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75E75"/>
                </a:solidFill>
                <a:effectLst/>
                <a:latin typeface="72" panose="020B0503030000000003" pitchFamily="34" charset="0"/>
              </a:rPr>
              <a:t>SAP Build Process Automation is a solution that evolved out of the former stand-alone SAP products - SAP Workflow Management and SAP Intelligent Robotic Process Automation. It provides a new citizen developer experience that didn't exist in either of the two former products. As you or your company might have used SAP Workflow Management or SAP Intelligent Robotic Process Automation in the past, you are looking for a path into the joined solution. Fortunately, SAP Build Process Automation is fully compatible with all workflow and automation artifacts that you have created.</a:t>
            </a:r>
          </a:p>
          <a:p>
            <a:br>
              <a:rPr lang="en-US" dirty="0"/>
            </a:br>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4945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75E75"/>
                </a:solidFill>
                <a:effectLst/>
                <a:latin typeface="72" panose="020B0503030000000003" pitchFamily="34" charset="0"/>
              </a:rPr>
              <a:t>SAP Build Process Automation runs on SAP Business Technology Platform, so citizen developers can operate confidently with a trusted, enterprise-grade multi-cloud platform taking care of security, authorization, governance, and monitoring.</a:t>
            </a:r>
          </a:p>
          <a:p>
            <a:pPr algn="l"/>
            <a:r>
              <a:rPr lang="en-US" b="0" i="0" dirty="0">
                <a:solidFill>
                  <a:srgbClr val="475E75"/>
                </a:solidFill>
                <a:effectLst/>
                <a:latin typeface="72" panose="020B0503030000000003" pitchFamily="34" charset="0"/>
              </a:rPr>
              <a:t>Furthermore, there’s an integration between SAP Signavio and SAP Build Process Automation that enables over 135 tailored process improvement recommendations to be automatically triggered and executed for continuous process monitoring optimization.</a:t>
            </a:r>
          </a:p>
          <a:p>
            <a:pPr algn="l"/>
            <a:r>
              <a:rPr lang="en-US" b="0" i="0" dirty="0">
                <a:solidFill>
                  <a:srgbClr val="475E75"/>
                </a:solidFill>
                <a:effectLst/>
                <a:latin typeface="72" panose="020B0503030000000003" pitchFamily="34" charset="0"/>
              </a:rPr>
              <a:t>Finally, SAP Build Process Automation users can now automate Google Workspace applications in their processes, i.e., extract and change data from Google Sheets, retrieve dates from Google Calendar and automatically upload files to Google Drive.</a:t>
            </a:r>
          </a:p>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8197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301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3322065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3321719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173294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2238876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20</a:t>
            </a:fld>
            <a:endParaRPr lang="en-US"/>
          </a:p>
        </p:txBody>
      </p:sp>
    </p:spTree>
    <p:extLst>
      <p:ext uri="{BB962C8B-B14F-4D97-AF65-F5344CB8AC3E}">
        <p14:creationId xmlns:p14="http://schemas.microsoft.com/office/powerpoint/2010/main" val="3155246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604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21</a:t>
            </a:fld>
            <a:endParaRPr lang="en-US"/>
          </a:p>
        </p:txBody>
      </p:sp>
    </p:spTree>
    <p:extLst>
      <p:ext uri="{BB962C8B-B14F-4D97-AF65-F5344CB8AC3E}">
        <p14:creationId xmlns:p14="http://schemas.microsoft.com/office/powerpoint/2010/main" val="4221268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9269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8633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24</a:t>
            </a:fld>
            <a:endParaRPr lang="en-US"/>
          </a:p>
        </p:txBody>
      </p:sp>
    </p:spTree>
    <p:extLst>
      <p:ext uri="{BB962C8B-B14F-4D97-AF65-F5344CB8AC3E}">
        <p14:creationId xmlns:p14="http://schemas.microsoft.com/office/powerpoint/2010/main" val="3321719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25</a:t>
            </a:fld>
            <a:endParaRPr lang="en-US"/>
          </a:p>
        </p:txBody>
      </p:sp>
    </p:spTree>
    <p:extLst>
      <p:ext uri="{BB962C8B-B14F-4D97-AF65-F5344CB8AC3E}">
        <p14:creationId xmlns:p14="http://schemas.microsoft.com/office/powerpoint/2010/main" val="173294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26</a:t>
            </a:fld>
            <a:endParaRPr lang="en-US"/>
          </a:p>
        </p:txBody>
      </p:sp>
    </p:spTree>
    <p:extLst>
      <p:ext uri="{BB962C8B-B14F-4D97-AF65-F5344CB8AC3E}">
        <p14:creationId xmlns:p14="http://schemas.microsoft.com/office/powerpoint/2010/main" val="3155246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27</a:t>
            </a:fld>
            <a:endParaRPr lang="en-US"/>
          </a:p>
        </p:txBody>
      </p:sp>
    </p:spTree>
    <p:extLst>
      <p:ext uri="{BB962C8B-B14F-4D97-AF65-F5344CB8AC3E}">
        <p14:creationId xmlns:p14="http://schemas.microsoft.com/office/powerpoint/2010/main" val="4221268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28</a:t>
            </a:fld>
            <a:endParaRPr lang="en-US"/>
          </a:p>
        </p:txBody>
      </p:sp>
    </p:spTree>
    <p:extLst>
      <p:ext uri="{BB962C8B-B14F-4D97-AF65-F5344CB8AC3E}">
        <p14:creationId xmlns:p14="http://schemas.microsoft.com/office/powerpoint/2010/main" val="3364621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29</a:t>
            </a:fld>
            <a:endParaRPr lang="en-US"/>
          </a:p>
        </p:txBody>
      </p:sp>
    </p:spTree>
    <p:extLst>
      <p:ext uri="{BB962C8B-B14F-4D97-AF65-F5344CB8AC3E}">
        <p14:creationId xmlns:p14="http://schemas.microsoft.com/office/powerpoint/2010/main" val="3257237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30</a:t>
            </a:fld>
            <a:endParaRPr lang="en-US"/>
          </a:p>
        </p:txBody>
      </p:sp>
    </p:spTree>
    <p:extLst>
      <p:ext uri="{BB962C8B-B14F-4D97-AF65-F5344CB8AC3E}">
        <p14:creationId xmlns:p14="http://schemas.microsoft.com/office/powerpoint/2010/main" val="80433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3165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31</a:t>
            </a:fld>
            <a:endParaRPr lang="en-US"/>
          </a:p>
        </p:txBody>
      </p:sp>
    </p:spTree>
    <p:extLst>
      <p:ext uri="{BB962C8B-B14F-4D97-AF65-F5344CB8AC3E}">
        <p14:creationId xmlns:p14="http://schemas.microsoft.com/office/powerpoint/2010/main" val="4247339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32</a:t>
            </a:fld>
            <a:endParaRPr lang="en-US"/>
          </a:p>
        </p:txBody>
      </p:sp>
    </p:spTree>
    <p:extLst>
      <p:ext uri="{BB962C8B-B14F-4D97-AF65-F5344CB8AC3E}">
        <p14:creationId xmlns:p14="http://schemas.microsoft.com/office/powerpoint/2010/main" val="2648247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https://help.sap.com/docs/WORKFLOW/e157c391253b4ecd93647bf232d18a83/36fa9a00893f42939fa17516a33f2a94.html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33</a:t>
            </a:fld>
            <a:endParaRPr lang="en-US"/>
          </a:p>
        </p:txBody>
      </p:sp>
    </p:spTree>
    <p:extLst>
      <p:ext uri="{BB962C8B-B14F-4D97-AF65-F5344CB8AC3E}">
        <p14:creationId xmlns:p14="http://schemas.microsoft.com/office/powerpoint/2010/main" val="41837210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https://help.sap.com/docs/WORKFLOW/e157c391253b4ecd93647bf232d18a83/36fa9a00893f42939fa17516a33f2a94.html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34</a:t>
            </a:fld>
            <a:endParaRPr lang="en-US"/>
          </a:p>
        </p:txBody>
      </p:sp>
    </p:spTree>
    <p:extLst>
      <p:ext uri="{BB962C8B-B14F-4D97-AF65-F5344CB8AC3E}">
        <p14:creationId xmlns:p14="http://schemas.microsoft.com/office/powerpoint/2010/main" val="3155315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35</a:t>
            </a:fld>
            <a:endParaRPr lang="en-US"/>
          </a:p>
        </p:txBody>
      </p:sp>
    </p:spTree>
    <p:extLst>
      <p:ext uri="{BB962C8B-B14F-4D97-AF65-F5344CB8AC3E}">
        <p14:creationId xmlns:p14="http://schemas.microsoft.com/office/powerpoint/2010/main" val="1634216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36</a:t>
            </a:fld>
            <a:endParaRPr lang="en-US"/>
          </a:p>
        </p:txBody>
      </p:sp>
    </p:spTree>
    <p:extLst>
      <p:ext uri="{BB962C8B-B14F-4D97-AF65-F5344CB8AC3E}">
        <p14:creationId xmlns:p14="http://schemas.microsoft.com/office/powerpoint/2010/main" val="28646643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63708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38</a:t>
            </a:fld>
            <a:endParaRPr lang="en-US"/>
          </a:p>
        </p:txBody>
      </p:sp>
    </p:spTree>
    <p:extLst>
      <p:ext uri="{BB962C8B-B14F-4D97-AF65-F5344CB8AC3E}">
        <p14:creationId xmlns:p14="http://schemas.microsoft.com/office/powerpoint/2010/main" val="2944677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39</a:t>
            </a:fld>
            <a:endParaRPr lang="en-US"/>
          </a:p>
        </p:txBody>
      </p:sp>
    </p:spTree>
    <p:extLst>
      <p:ext uri="{BB962C8B-B14F-4D97-AF65-F5344CB8AC3E}">
        <p14:creationId xmlns:p14="http://schemas.microsoft.com/office/powerpoint/2010/main" val="22063685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40</a:t>
            </a:fld>
            <a:endParaRPr lang="en-US"/>
          </a:p>
        </p:txBody>
      </p:sp>
    </p:spTree>
    <p:extLst>
      <p:ext uri="{BB962C8B-B14F-4D97-AF65-F5344CB8AC3E}">
        <p14:creationId xmlns:p14="http://schemas.microsoft.com/office/powerpoint/2010/main" val="109033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7856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41</a:t>
            </a:fld>
            <a:endParaRPr lang="en-US"/>
          </a:p>
        </p:txBody>
      </p:sp>
    </p:spTree>
    <p:extLst>
      <p:ext uri="{BB962C8B-B14F-4D97-AF65-F5344CB8AC3E}">
        <p14:creationId xmlns:p14="http://schemas.microsoft.com/office/powerpoint/2010/main" val="6024692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19241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43</a:t>
            </a:fld>
            <a:endParaRPr lang="en-US"/>
          </a:p>
        </p:txBody>
      </p:sp>
    </p:spTree>
    <p:extLst>
      <p:ext uri="{BB962C8B-B14F-4D97-AF65-F5344CB8AC3E}">
        <p14:creationId xmlns:p14="http://schemas.microsoft.com/office/powerpoint/2010/main" val="2174842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44</a:t>
            </a:fld>
            <a:endParaRPr lang="en-US"/>
          </a:p>
        </p:txBody>
      </p:sp>
    </p:spTree>
    <p:extLst>
      <p:ext uri="{BB962C8B-B14F-4D97-AF65-F5344CB8AC3E}">
        <p14:creationId xmlns:p14="http://schemas.microsoft.com/office/powerpoint/2010/main" val="31566831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45</a:t>
            </a:fld>
            <a:endParaRPr lang="en-US"/>
          </a:p>
        </p:txBody>
      </p:sp>
    </p:spTree>
    <p:extLst>
      <p:ext uri="{BB962C8B-B14F-4D97-AF65-F5344CB8AC3E}">
        <p14:creationId xmlns:p14="http://schemas.microsoft.com/office/powerpoint/2010/main" val="2221718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46</a:t>
            </a:fld>
            <a:endParaRPr lang="en-US"/>
          </a:p>
        </p:txBody>
      </p:sp>
    </p:spTree>
    <p:extLst>
      <p:ext uri="{BB962C8B-B14F-4D97-AF65-F5344CB8AC3E}">
        <p14:creationId xmlns:p14="http://schemas.microsoft.com/office/powerpoint/2010/main" val="861505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47</a:t>
            </a:fld>
            <a:endParaRPr lang="en-US"/>
          </a:p>
        </p:txBody>
      </p:sp>
    </p:spTree>
    <p:extLst>
      <p:ext uri="{BB962C8B-B14F-4D97-AF65-F5344CB8AC3E}">
        <p14:creationId xmlns:p14="http://schemas.microsoft.com/office/powerpoint/2010/main" val="726452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48</a:t>
            </a:fld>
            <a:endParaRPr lang="en-US"/>
          </a:p>
        </p:txBody>
      </p:sp>
    </p:spTree>
    <p:extLst>
      <p:ext uri="{BB962C8B-B14F-4D97-AF65-F5344CB8AC3E}">
        <p14:creationId xmlns:p14="http://schemas.microsoft.com/office/powerpoint/2010/main" val="1376464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49</a:t>
            </a:fld>
            <a:endParaRPr lang="en-US"/>
          </a:p>
        </p:txBody>
      </p:sp>
    </p:spTree>
    <p:extLst>
      <p:ext uri="{BB962C8B-B14F-4D97-AF65-F5344CB8AC3E}">
        <p14:creationId xmlns:p14="http://schemas.microsoft.com/office/powerpoint/2010/main" val="20336861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50</a:t>
            </a:fld>
            <a:endParaRPr lang="en-US"/>
          </a:p>
        </p:txBody>
      </p:sp>
    </p:spTree>
    <p:extLst>
      <p:ext uri="{BB962C8B-B14F-4D97-AF65-F5344CB8AC3E}">
        <p14:creationId xmlns:p14="http://schemas.microsoft.com/office/powerpoint/2010/main" val="4063604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86937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51</a:t>
            </a:fld>
            <a:endParaRPr lang="en-US"/>
          </a:p>
        </p:txBody>
      </p:sp>
    </p:spTree>
    <p:extLst>
      <p:ext uri="{BB962C8B-B14F-4D97-AF65-F5344CB8AC3E}">
        <p14:creationId xmlns:p14="http://schemas.microsoft.com/office/powerpoint/2010/main" val="19899925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52</a:t>
            </a:fld>
            <a:endParaRPr lang="en-US"/>
          </a:p>
        </p:txBody>
      </p:sp>
    </p:spTree>
    <p:extLst>
      <p:ext uri="{BB962C8B-B14F-4D97-AF65-F5344CB8AC3E}">
        <p14:creationId xmlns:p14="http://schemas.microsoft.com/office/powerpoint/2010/main" val="21206378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https://help.sap.com/docs/WORKFLOW/f85276c5069a429fa37d1cd352785c25/a24a9482314344f780e48f3195597cb2.html</a:t>
            </a:r>
          </a:p>
        </p:txBody>
      </p:sp>
      <p:sp>
        <p:nvSpPr>
          <p:cNvPr id="4" name="Slide Number Placeholder 3"/>
          <p:cNvSpPr>
            <a:spLocks noGrp="1"/>
          </p:cNvSpPr>
          <p:nvPr>
            <p:ph type="sldNum" sz="quarter" idx="5"/>
          </p:nvPr>
        </p:nvSpPr>
        <p:spPr/>
        <p:txBody>
          <a:bodyPr/>
          <a:lstStyle/>
          <a:p>
            <a:fld id="{CA2D21D1-52E2-420B-B491-CFF6D7BB79FB}" type="slidenum">
              <a:rPr lang="en-US" smtClean="0"/>
              <a:pPr/>
              <a:t>53</a:t>
            </a:fld>
            <a:endParaRPr lang="en-US"/>
          </a:p>
        </p:txBody>
      </p:sp>
    </p:spTree>
    <p:extLst>
      <p:ext uri="{BB962C8B-B14F-4D97-AF65-F5344CB8AC3E}">
        <p14:creationId xmlns:p14="http://schemas.microsoft.com/office/powerpoint/2010/main" val="26342570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/sap/</a:t>
            </a:r>
            <a:r>
              <a:rPr lang="en-IN" dirty="0" err="1"/>
              <a:t>opu</a:t>
            </a:r>
            <a:r>
              <a:rPr lang="en-IN" dirty="0"/>
              <a:t>/</a:t>
            </a:r>
            <a:r>
              <a:rPr lang="en-IN" dirty="0" err="1"/>
              <a:t>odata</a:t>
            </a:r>
            <a:r>
              <a:rPr lang="en-IN" dirty="0"/>
              <a:t>/sap/EPM_REF_APPS_SHOP_SRV/Products('${context.id}')?$format=</a:t>
            </a:r>
            <a:r>
              <a:rPr lang="en-IN" dirty="0" err="1"/>
              <a:t>json</a:t>
            </a:r>
            <a:endParaRPr lang="en-IN" dirty="0"/>
          </a:p>
          <a:p>
            <a:endParaRPr lang="en-IN" dirty="0"/>
          </a:p>
          <a:p>
            <a:r>
              <a:rPr lang="en-IN" dirty="0"/>
              <a:t>$.</a:t>
            </a:r>
            <a:r>
              <a:rPr lang="en-IN" dirty="0" err="1"/>
              <a:t>context.val</a:t>
            </a:r>
            <a:r>
              <a:rPr lang="en-IN" dirty="0"/>
              <a:t> = </a:t>
            </a:r>
            <a:r>
              <a:rPr lang="en-IN" dirty="0" err="1"/>
              <a:t>parseInt</a:t>
            </a:r>
            <a:r>
              <a:rPr lang="en-IN" dirty="0"/>
              <a:t>($.</a:t>
            </a:r>
            <a:r>
              <a:rPr lang="en-IN" dirty="0" err="1"/>
              <a:t>context.response.d.Price</a:t>
            </a:r>
            <a:r>
              <a:rPr lang="en-IN" dirty="0"/>
              <a:t>);</a:t>
            </a:r>
          </a:p>
          <a:p>
            <a:r>
              <a:rPr lang="en-IN" dirty="0"/>
              <a:t>if(</a:t>
            </a:r>
            <a:r>
              <a:rPr lang="en-IN" dirty="0" err="1"/>
              <a:t>parseInt</a:t>
            </a:r>
            <a:r>
              <a:rPr lang="en-IN" dirty="0"/>
              <a:t>($.</a:t>
            </a:r>
            <a:r>
              <a:rPr lang="en-IN" dirty="0" err="1"/>
              <a:t>context.response.d.Price</a:t>
            </a:r>
            <a:r>
              <a:rPr lang="en-IN" dirty="0"/>
              <a:t>) &gt; 100){</a:t>
            </a:r>
          </a:p>
          <a:p>
            <a:r>
              <a:rPr lang="en-IN" dirty="0"/>
              <a:t>    $.</a:t>
            </a:r>
            <a:r>
              <a:rPr lang="en-IN" dirty="0" err="1"/>
              <a:t>context.status</a:t>
            </a:r>
            <a:r>
              <a:rPr lang="en-IN" dirty="0"/>
              <a:t> = true;</a:t>
            </a:r>
          </a:p>
          <a:p>
            <a:r>
              <a:rPr lang="en-IN" dirty="0"/>
              <a:t>}else{</a:t>
            </a:r>
          </a:p>
          <a:p>
            <a:r>
              <a:rPr lang="en-IN" dirty="0"/>
              <a:t>    $.</a:t>
            </a:r>
            <a:r>
              <a:rPr lang="en-IN" dirty="0" err="1"/>
              <a:t>context.status</a:t>
            </a:r>
            <a:r>
              <a:rPr lang="en-IN" dirty="0"/>
              <a:t> = false;</a:t>
            </a:r>
          </a:p>
          <a:p>
            <a:r>
              <a:rPr lang="en-IN" dirty="0"/>
              <a:t>}</a:t>
            </a:r>
          </a:p>
          <a:p>
            <a:endParaRPr lang="en-IN" dirty="0"/>
          </a:p>
          <a:p>
            <a:endParaRPr lang="en-IN" dirty="0"/>
          </a:p>
          <a:p>
            <a:r>
              <a:rPr lang="en-IN" dirty="0"/>
              <a:t>var lastUserTask1 = $.usertasks.usertask1.last;</a:t>
            </a:r>
          </a:p>
          <a:p>
            <a:r>
              <a:rPr lang="en-IN" dirty="0"/>
              <a:t>$.</a:t>
            </a:r>
            <a:r>
              <a:rPr lang="en-IN" dirty="0" err="1"/>
              <a:t>context.subject</a:t>
            </a:r>
            <a:r>
              <a:rPr lang="en-IN" dirty="0"/>
              <a:t> = lastUserTask1.subject;</a:t>
            </a:r>
          </a:p>
          <a:p>
            <a:r>
              <a:rPr lang="en-IN" dirty="0"/>
              <a:t>$.</a:t>
            </a:r>
            <a:r>
              <a:rPr lang="en-IN" dirty="0" err="1"/>
              <a:t>context.processor</a:t>
            </a:r>
            <a:r>
              <a:rPr lang="en-IN" dirty="0"/>
              <a:t> = lastUserTask1.processor;</a:t>
            </a:r>
          </a:p>
          <a:p>
            <a:r>
              <a:rPr lang="en-IN" dirty="0"/>
              <a:t>$.</a:t>
            </a:r>
            <a:r>
              <a:rPr lang="en-IN" dirty="0" err="1"/>
              <a:t>context.doneOn</a:t>
            </a:r>
            <a:r>
              <a:rPr lang="en-IN" dirty="0"/>
              <a:t> = lastUserTask1.completedAt;</a:t>
            </a:r>
          </a:p>
          <a:p>
            <a:r>
              <a:rPr lang="en-IN" dirty="0"/>
              <a:t>$.</a:t>
            </a:r>
            <a:r>
              <a:rPr lang="en-IN" dirty="0" err="1"/>
              <a:t>context.status</a:t>
            </a:r>
            <a:r>
              <a:rPr lang="en-IN" dirty="0"/>
              <a:t> = lastUserTask1.decision;</a:t>
            </a:r>
          </a:p>
          <a:p>
            <a:endParaRPr lang="en-IN" dirty="0"/>
          </a:p>
          <a:p>
            <a:endParaRPr lang="en-IN" dirty="0"/>
          </a:p>
          <a:p>
            <a:r>
              <a:rPr lang="en-IN" dirty="0"/>
              <a:t>${</a:t>
            </a:r>
            <a:r>
              <a:rPr lang="en-IN" dirty="0" err="1"/>
              <a:t>context.status</a:t>
            </a:r>
            <a:r>
              <a:rPr lang="en-IN" dirty="0"/>
              <a:t> == true}</a:t>
            </a:r>
          </a:p>
          <a:p>
            <a:endParaRPr lang="en-IN" dirty="0"/>
          </a:p>
          <a:p>
            <a:r>
              <a:rPr lang="en-IN" dirty="0"/>
              <a:t>${</a:t>
            </a:r>
            <a:r>
              <a:rPr lang="en-IN" dirty="0" err="1"/>
              <a:t>context.status</a:t>
            </a:r>
            <a:r>
              <a:rPr lang="en-IN" dirty="0"/>
              <a:t> == "approve"}</a:t>
            </a:r>
          </a:p>
          <a:p>
            <a:endParaRPr lang="en-IN" dirty="0"/>
          </a:p>
          <a:p>
            <a:r>
              <a:rPr lang="en-IN" dirty="0"/>
              <a:t>{</a:t>
            </a:r>
          </a:p>
          <a:p>
            <a:r>
              <a:rPr lang="en-IN" dirty="0"/>
              <a:t>  "id": "HT-1000",</a:t>
            </a:r>
          </a:p>
          <a:p>
            <a:r>
              <a:rPr lang="en-IN" dirty="0"/>
              <a:t>  "response": ""</a:t>
            </a:r>
          </a:p>
          <a:p>
            <a:r>
              <a:rPr lang="en-IN" dirty="0"/>
              <a:t>}</a:t>
            </a:r>
          </a:p>
        </p:txBody>
      </p:sp>
      <p:sp>
        <p:nvSpPr>
          <p:cNvPr id="4" name="Slide Number Placeholder 3"/>
          <p:cNvSpPr>
            <a:spLocks noGrp="1"/>
          </p:cNvSpPr>
          <p:nvPr>
            <p:ph type="sldNum" sz="quarter" idx="5"/>
          </p:nvPr>
        </p:nvSpPr>
        <p:spPr/>
        <p:txBody>
          <a:bodyPr/>
          <a:lstStyle/>
          <a:p>
            <a:fld id="{CA2D21D1-52E2-420B-B491-CFF6D7BB79FB}" type="slidenum">
              <a:rPr lang="en-US" smtClean="0"/>
              <a:pPr/>
              <a:t>54</a:t>
            </a:fld>
            <a:endParaRPr lang="en-US"/>
          </a:p>
        </p:txBody>
      </p:sp>
    </p:spTree>
    <p:extLst>
      <p:ext uri="{BB962C8B-B14F-4D97-AF65-F5344CB8AC3E}">
        <p14:creationId xmlns:p14="http://schemas.microsoft.com/office/powerpoint/2010/main" val="39658430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57914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32355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997819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8D726-D0BC-B240-A677-46F99704B744}" type="slidenum">
              <a:rPr lang="en-US" smtClean="0"/>
              <a:pPr/>
              <a:t>60</a:t>
            </a:fld>
            <a:endParaRPr lang="en-US"/>
          </a:p>
        </p:txBody>
      </p:sp>
    </p:spTree>
    <p:extLst>
      <p:ext uri="{BB962C8B-B14F-4D97-AF65-F5344CB8AC3E}">
        <p14:creationId xmlns:p14="http://schemas.microsoft.com/office/powerpoint/2010/main" val="598342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1751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63997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6762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0977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493175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441" y="1196752"/>
            <a:ext cx="6709107" cy="2630856"/>
          </a:xfrm>
        </p:spPr>
        <p:txBody>
          <a:bodyPr anchor="b">
            <a:noAutofit/>
          </a:bodyPr>
          <a:lstStyle>
            <a:lvl1pPr algn="l">
              <a:lnSpc>
                <a:spcPct val="80000"/>
              </a:lnSpc>
              <a:defRPr lang="en-US" sz="8000" kern="1200" smtClean="0">
                <a:solidFill>
                  <a:schemeClr val="bg1"/>
                </a:solidFill>
                <a:latin typeface="+mn-lt"/>
                <a:ea typeface="+mj-ea"/>
                <a:cs typeface="+mj-cs"/>
              </a:defRPr>
            </a:lvl1pPr>
          </a:lstStyle>
          <a:p>
            <a:r>
              <a:rPr lang="en-US" dirty="0"/>
              <a:t>CLICK TO EDIT</a:t>
            </a:r>
          </a:p>
        </p:txBody>
      </p:sp>
      <p:sp>
        <p:nvSpPr>
          <p:cNvPr id="3" name="Subtitle 2"/>
          <p:cNvSpPr>
            <a:spLocks noGrp="1"/>
          </p:cNvSpPr>
          <p:nvPr>
            <p:ph type="subTitle" idx="1"/>
          </p:nvPr>
        </p:nvSpPr>
        <p:spPr>
          <a:xfrm>
            <a:off x="837828" y="4062733"/>
            <a:ext cx="3717394" cy="542148"/>
          </a:xfrm>
        </p:spPr>
        <p:txBody>
          <a:bodyPr anchor="ctr">
            <a:noAutofit/>
          </a:bodyPr>
          <a:lstStyle>
            <a:lvl1pPr marL="0" indent="0" algn="l">
              <a:buNone/>
              <a:defRPr lang="en-US" sz="3200" kern="1200" smtClean="0">
                <a:solidFill>
                  <a:schemeClr val="bg1"/>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a:lstStyle>
            <a:lvl1pPr>
              <a:defRPr sz="1400" b="0" spc="600">
                <a:solidFill>
                  <a:schemeClr val="bg1"/>
                </a:solidFill>
              </a:defRPr>
            </a:lvl1pPr>
          </a:lstStyle>
          <a:p>
            <a:r>
              <a:rPr lang="en-US"/>
              <a:t>www.anubhavtrainings.com</a:t>
            </a:r>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7" name="Freeform: Shape 6">
            <a:extLst>
              <a:ext uri="{FF2B5EF4-FFF2-40B4-BE49-F238E27FC236}">
                <a16:creationId xmlns:a16="http://schemas.microsoft.com/office/drawing/2014/main" id="{2C369122-C5C2-4E58-B71B-F56D23431547}"/>
              </a:ext>
            </a:extLst>
          </p:cNvPr>
          <p:cNvSpPr/>
          <p:nvPr userDrawn="1"/>
        </p:nvSpPr>
        <p:spPr>
          <a:xfrm>
            <a:off x="6078525" y="0"/>
            <a:ext cx="6110300" cy="6858000"/>
          </a:xfrm>
          <a:custGeom>
            <a:avLst/>
            <a:gdLst>
              <a:gd name="connsiteX0" fmla="*/ 2955409 w 6110300"/>
              <a:gd name="connsiteY0" fmla="*/ 0 h 6858000"/>
              <a:gd name="connsiteX1" fmla="*/ 6110300 w 6110300"/>
              <a:gd name="connsiteY1" fmla="*/ 0 h 6858000"/>
              <a:gd name="connsiteX2" fmla="*/ 6110300 w 6110300"/>
              <a:gd name="connsiteY2" fmla="*/ 6858000 h 6858000"/>
              <a:gd name="connsiteX3" fmla="*/ 0 w 6110300"/>
              <a:gd name="connsiteY3" fmla="*/ 6858000 h 6858000"/>
              <a:gd name="connsiteX4" fmla="*/ 2955409 w 6110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300" h="6858000">
                <a:moveTo>
                  <a:pt x="2955409" y="0"/>
                </a:moveTo>
                <a:lnTo>
                  <a:pt x="6110300" y="0"/>
                </a:lnTo>
                <a:lnTo>
                  <a:pt x="6110300" y="6858000"/>
                </a:lnTo>
                <a:lnTo>
                  <a:pt x="0" y="6858000"/>
                </a:lnTo>
                <a:lnTo>
                  <a:pt x="2955409" y="0"/>
                </a:lnTo>
                <a:close/>
              </a:path>
            </a:pathLst>
          </a:custGeom>
          <a:solidFill>
            <a:schemeClr val="accent1"/>
          </a:solidFill>
          <a:ln>
            <a:noFill/>
          </a:ln>
          <a:effectLst>
            <a:outerShdw blurRad="774700" dist="1333500" dir="9960000" algn="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Rectangle 7">
            <a:extLst>
              <a:ext uri="{FF2B5EF4-FFF2-40B4-BE49-F238E27FC236}">
                <a16:creationId xmlns:a16="http://schemas.microsoft.com/office/drawing/2014/main" id="{F9E08094-AB37-4641-A537-98111BC92E75}"/>
              </a:ext>
            </a:extLst>
          </p:cNvPr>
          <p:cNvSpPr/>
          <p:nvPr userDrawn="1"/>
        </p:nvSpPr>
        <p:spPr>
          <a:xfrm>
            <a:off x="694324" y="3965561"/>
            <a:ext cx="3976865" cy="720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8" name="Group 57">
            <a:extLst>
              <a:ext uri="{FF2B5EF4-FFF2-40B4-BE49-F238E27FC236}">
                <a16:creationId xmlns:a16="http://schemas.microsoft.com/office/drawing/2014/main" id="{F6A6AAE6-53E8-4513-9596-01024FBE2825}"/>
              </a:ext>
            </a:extLst>
          </p:cNvPr>
          <p:cNvGrpSpPr/>
          <p:nvPr/>
        </p:nvGrpSpPr>
        <p:grpSpPr>
          <a:xfrm>
            <a:off x="10777674" y="5899549"/>
            <a:ext cx="1063507" cy="566564"/>
            <a:chOff x="10558908" y="5956906"/>
            <a:chExt cx="1063507" cy="566564"/>
          </a:xfrm>
          <a:solidFill>
            <a:schemeClr val="bg1"/>
          </a:solidFill>
        </p:grpSpPr>
        <p:sp>
          <p:nvSpPr>
            <p:cNvPr id="83" name="Oval 82">
              <a:extLst>
                <a:ext uri="{FF2B5EF4-FFF2-40B4-BE49-F238E27FC236}">
                  <a16:creationId xmlns:a16="http://schemas.microsoft.com/office/drawing/2014/main" id="{81AF9DBC-D08E-4AE1-81A3-9391E5BC385B}"/>
                </a:ext>
              </a:extLst>
            </p:cNvPr>
            <p:cNvSpPr/>
            <p:nvPr userDrawn="1"/>
          </p:nvSpPr>
          <p:spPr>
            <a:xfrm>
              <a:off x="10558908"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Oval 83">
              <a:extLst>
                <a:ext uri="{FF2B5EF4-FFF2-40B4-BE49-F238E27FC236}">
                  <a16:creationId xmlns:a16="http://schemas.microsoft.com/office/drawing/2014/main" id="{6A083FA5-3751-47B2-A9E2-C6A18A520232}"/>
                </a:ext>
              </a:extLst>
            </p:cNvPr>
            <p:cNvSpPr/>
            <p:nvPr userDrawn="1"/>
          </p:nvSpPr>
          <p:spPr>
            <a:xfrm>
              <a:off x="10806047"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Oval 84">
              <a:extLst>
                <a:ext uri="{FF2B5EF4-FFF2-40B4-BE49-F238E27FC236}">
                  <a16:creationId xmlns:a16="http://schemas.microsoft.com/office/drawing/2014/main" id="{45EE2437-E6AC-4A3D-9A8C-7D7CD600A827}"/>
                </a:ext>
              </a:extLst>
            </p:cNvPr>
            <p:cNvSpPr/>
            <p:nvPr userDrawn="1"/>
          </p:nvSpPr>
          <p:spPr>
            <a:xfrm>
              <a:off x="11053186"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Oval 85">
              <a:extLst>
                <a:ext uri="{FF2B5EF4-FFF2-40B4-BE49-F238E27FC236}">
                  <a16:creationId xmlns:a16="http://schemas.microsoft.com/office/drawing/2014/main" id="{C2277324-770A-4209-8FEF-623077E9F454}"/>
                </a:ext>
              </a:extLst>
            </p:cNvPr>
            <p:cNvSpPr/>
            <p:nvPr userDrawn="1"/>
          </p:nvSpPr>
          <p:spPr>
            <a:xfrm>
              <a:off x="11300325"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Oval 86">
              <a:extLst>
                <a:ext uri="{FF2B5EF4-FFF2-40B4-BE49-F238E27FC236}">
                  <a16:creationId xmlns:a16="http://schemas.microsoft.com/office/drawing/2014/main" id="{F3B8C4C0-DFD0-482D-BAE1-9344303D87E7}"/>
                </a:ext>
              </a:extLst>
            </p:cNvPr>
            <p:cNvSpPr/>
            <p:nvPr userDrawn="1"/>
          </p:nvSpPr>
          <p:spPr>
            <a:xfrm>
              <a:off x="11547464" y="5956906"/>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Oval 87">
              <a:extLst>
                <a:ext uri="{FF2B5EF4-FFF2-40B4-BE49-F238E27FC236}">
                  <a16:creationId xmlns:a16="http://schemas.microsoft.com/office/drawing/2014/main" id="{F8E29858-9BA6-4FB8-85DB-7732CD87B665}"/>
                </a:ext>
              </a:extLst>
            </p:cNvPr>
            <p:cNvSpPr/>
            <p:nvPr userDrawn="1"/>
          </p:nvSpPr>
          <p:spPr>
            <a:xfrm>
              <a:off x="10558908"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Oval 88">
              <a:extLst>
                <a:ext uri="{FF2B5EF4-FFF2-40B4-BE49-F238E27FC236}">
                  <a16:creationId xmlns:a16="http://schemas.microsoft.com/office/drawing/2014/main" id="{A71AE871-1F4D-44D1-A8EA-35D36E44C9E1}"/>
                </a:ext>
              </a:extLst>
            </p:cNvPr>
            <p:cNvSpPr/>
            <p:nvPr userDrawn="1"/>
          </p:nvSpPr>
          <p:spPr>
            <a:xfrm>
              <a:off x="10806047"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Oval 89">
              <a:extLst>
                <a:ext uri="{FF2B5EF4-FFF2-40B4-BE49-F238E27FC236}">
                  <a16:creationId xmlns:a16="http://schemas.microsoft.com/office/drawing/2014/main" id="{9AD931EB-0564-49ED-A2A1-44635016B99D}"/>
                </a:ext>
              </a:extLst>
            </p:cNvPr>
            <p:cNvSpPr/>
            <p:nvPr userDrawn="1"/>
          </p:nvSpPr>
          <p:spPr>
            <a:xfrm>
              <a:off x="11053186"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Oval 90">
              <a:extLst>
                <a:ext uri="{FF2B5EF4-FFF2-40B4-BE49-F238E27FC236}">
                  <a16:creationId xmlns:a16="http://schemas.microsoft.com/office/drawing/2014/main" id="{3379B7B7-25D0-4005-BE30-0C11A103C96F}"/>
                </a:ext>
              </a:extLst>
            </p:cNvPr>
            <p:cNvSpPr/>
            <p:nvPr userDrawn="1"/>
          </p:nvSpPr>
          <p:spPr>
            <a:xfrm>
              <a:off x="11300325"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Oval 91">
              <a:extLst>
                <a:ext uri="{FF2B5EF4-FFF2-40B4-BE49-F238E27FC236}">
                  <a16:creationId xmlns:a16="http://schemas.microsoft.com/office/drawing/2014/main" id="{BC3AAA0E-8A9B-4857-B895-3ACB3971791C}"/>
                </a:ext>
              </a:extLst>
            </p:cNvPr>
            <p:cNvSpPr/>
            <p:nvPr userDrawn="1"/>
          </p:nvSpPr>
          <p:spPr>
            <a:xfrm>
              <a:off x="11547464" y="6202713"/>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Oval 92">
              <a:extLst>
                <a:ext uri="{FF2B5EF4-FFF2-40B4-BE49-F238E27FC236}">
                  <a16:creationId xmlns:a16="http://schemas.microsoft.com/office/drawing/2014/main" id="{DCF933E0-3C81-456F-9D23-21C778532693}"/>
                </a:ext>
              </a:extLst>
            </p:cNvPr>
            <p:cNvSpPr/>
            <p:nvPr userDrawn="1"/>
          </p:nvSpPr>
          <p:spPr>
            <a:xfrm>
              <a:off x="10558908"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Oval 93">
              <a:extLst>
                <a:ext uri="{FF2B5EF4-FFF2-40B4-BE49-F238E27FC236}">
                  <a16:creationId xmlns:a16="http://schemas.microsoft.com/office/drawing/2014/main" id="{BB0C6A49-ECDF-464E-A2B9-5811A68A32CC}"/>
                </a:ext>
              </a:extLst>
            </p:cNvPr>
            <p:cNvSpPr/>
            <p:nvPr userDrawn="1"/>
          </p:nvSpPr>
          <p:spPr>
            <a:xfrm>
              <a:off x="10806047"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a:extLst>
                <a:ext uri="{FF2B5EF4-FFF2-40B4-BE49-F238E27FC236}">
                  <a16:creationId xmlns:a16="http://schemas.microsoft.com/office/drawing/2014/main" id="{6DB78137-B3A3-4DCD-B39E-AF532F7C8C09}"/>
                </a:ext>
              </a:extLst>
            </p:cNvPr>
            <p:cNvSpPr/>
            <p:nvPr userDrawn="1"/>
          </p:nvSpPr>
          <p:spPr>
            <a:xfrm>
              <a:off x="11053186"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a:extLst>
                <a:ext uri="{FF2B5EF4-FFF2-40B4-BE49-F238E27FC236}">
                  <a16:creationId xmlns:a16="http://schemas.microsoft.com/office/drawing/2014/main" id="{154EA3D6-8416-4542-BE0F-14BA9E49BE52}"/>
                </a:ext>
              </a:extLst>
            </p:cNvPr>
            <p:cNvSpPr/>
            <p:nvPr userDrawn="1"/>
          </p:nvSpPr>
          <p:spPr>
            <a:xfrm>
              <a:off x="11300325"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a:extLst>
                <a:ext uri="{FF2B5EF4-FFF2-40B4-BE49-F238E27FC236}">
                  <a16:creationId xmlns:a16="http://schemas.microsoft.com/office/drawing/2014/main" id="{427A5054-272B-4158-83E3-D5D399085EA5}"/>
                </a:ext>
              </a:extLst>
            </p:cNvPr>
            <p:cNvSpPr/>
            <p:nvPr userDrawn="1"/>
          </p:nvSpPr>
          <p:spPr>
            <a:xfrm>
              <a:off x="11547464" y="6448519"/>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9" name="Group 58">
            <a:extLst>
              <a:ext uri="{FF2B5EF4-FFF2-40B4-BE49-F238E27FC236}">
                <a16:creationId xmlns:a16="http://schemas.microsoft.com/office/drawing/2014/main" id="{E65FC0AD-3612-47AD-AB66-EF2948AB9208}"/>
              </a:ext>
            </a:extLst>
          </p:cNvPr>
          <p:cNvGrpSpPr/>
          <p:nvPr/>
        </p:nvGrpSpPr>
        <p:grpSpPr>
          <a:xfrm rot="16200000">
            <a:off x="5240094" y="1159276"/>
            <a:ext cx="1063507" cy="74951"/>
            <a:chOff x="10582602" y="2656477"/>
            <a:chExt cx="1063507" cy="74951"/>
          </a:xfrm>
          <a:solidFill>
            <a:schemeClr val="bg1">
              <a:alpha val="30000"/>
            </a:schemeClr>
          </a:solidFill>
        </p:grpSpPr>
        <p:sp>
          <p:nvSpPr>
            <p:cNvPr id="78" name="Oval 77">
              <a:extLst>
                <a:ext uri="{FF2B5EF4-FFF2-40B4-BE49-F238E27FC236}">
                  <a16:creationId xmlns:a16="http://schemas.microsoft.com/office/drawing/2014/main" id="{5C1471AD-F9CE-476C-9B1D-12FAE2468943}"/>
                </a:ext>
              </a:extLst>
            </p:cNvPr>
            <p:cNvSpPr/>
            <p:nvPr userDrawn="1"/>
          </p:nvSpPr>
          <p:spPr>
            <a:xfrm>
              <a:off x="10582602"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Oval 78">
              <a:extLst>
                <a:ext uri="{FF2B5EF4-FFF2-40B4-BE49-F238E27FC236}">
                  <a16:creationId xmlns:a16="http://schemas.microsoft.com/office/drawing/2014/main" id="{55E84590-EFDB-4BCF-8F1A-8A23664BE2CF}"/>
                </a:ext>
              </a:extLst>
            </p:cNvPr>
            <p:cNvSpPr/>
            <p:nvPr userDrawn="1"/>
          </p:nvSpPr>
          <p:spPr>
            <a:xfrm>
              <a:off x="10829741"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Oval 79">
              <a:extLst>
                <a:ext uri="{FF2B5EF4-FFF2-40B4-BE49-F238E27FC236}">
                  <a16:creationId xmlns:a16="http://schemas.microsoft.com/office/drawing/2014/main" id="{51E1CCBD-392A-417E-8064-FA8B5D267AC8}"/>
                </a:ext>
              </a:extLst>
            </p:cNvPr>
            <p:cNvSpPr/>
            <p:nvPr userDrawn="1"/>
          </p:nvSpPr>
          <p:spPr>
            <a:xfrm>
              <a:off x="11076880"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Oval 80">
              <a:extLst>
                <a:ext uri="{FF2B5EF4-FFF2-40B4-BE49-F238E27FC236}">
                  <a16:creationId xmlns:a16="http://schemas.microsoft.com/office/drawing/2014/main" id="{05436CB6-D134-4A18-A115-EB82B6063F83}"/>
                </a:ext>
              </a:extLst>
            </p:cNvPr>
            <p:cNvSpPr/>
            <p:nvPr userDrawn="1"/>
          </p:nvSpPr>
          <p:spPr>
            <a:xfrm>
              <a:off x="11324019"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Oval 81">
              <a:extLst>
                <a:ext uri="{FF2B5EF4-FFF2-40B4-BE49-F238E27FC236}">
                  <a16:creationId xmlns:a16="http://schemas.microsoft.com/office/drawing/2014/main" id="{7146F164-5878-4D92-A462-3B4D303E8FA1}"/>
                </a:ext>
              </a:extLst>
            </p:cNvPr>
            <p:cNvSpPr/>
            <p:nvPr userDrawn="1"/>
          </p:nvSpPr>
          <p:spPr>
            <a:xfrm>
              <a:off x="11571158" y="2656477"/>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1" name="Group 60">
            <a:extLst>
              <a:ext uri="{FF2B5EF4-FFF2-40B4-BE49-F238E27FC236}">
                <a16:creationId xmlns:a16="http://schemas.microsoft.com/office/drawing/2014/main" id="{51849842-6C5C-4A88-B53A-92F8ED83DCB3}"/>
              </a:ext>
            </a:extLst>
          </p:cNvPr>
          <p:cNvGrpSpPr/>
          <p:nvPr/>
        </p:nvGrpSpPr>
        <p:grpSpPr>
          <a:xfrm>
            <a:off x="306074" y="355713"/>
            <a:ext cx="1063507" cy="320757"/>
            <a:chOff x="784588" y="4982762"/>
            <a:chExt cx="1063507" cy="320757"/>
          </a:xfrm>
          <a:solidFill>
            <a:schemeClr val="bg1">
              <a:alpha val="40000"/>
            </a:schemeClr>
          </a:solidFill>
        </p:grpSpPr>
        <p:sp>
          <p:nvSpPr>
            <p:cNvPr id="66" name="Oval 65">
              <a:extLst>
                <a:ext uri="{FF2B5EF4-FFF2-40B4-BE49-F238E27FC236}">
                  <a16:creationId xmlns:a16="http://schemas.microsoft.com/office/drawing/2014/main" id="{45348C22-9A49-4C2F-A5B6-3C3B675D8A77}"/>
                </a:ext>
              </a:extLst>
            </p:cNvPr>
            <p:cNvSpPr/>
            <p:nvPr userDrawn="1"/>
          </p:nvSpPr>
          <p:spPr>
            <a:xfrm>
              <a:off x="784588"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a:extLst>
                <a:ext uri="{FF2B5EF4-FFF2-40B4-BE49-F238E27FC236}">
                  <a16:creationId xmlns:a16="http://schemas.microsoft.com/office/drawing/2014/main" id="{F3932BA2-9769-40FA-A0C8-8310642A9B5C}"/>
                </a:ext>
              </a:extLst>
            </p:cNvPr>
            <p:cNvSpPr/>
            <p:nvPr userDrawn="1"/>
          </p:nvSpPr>
          <p:spPr>
            <a:xfrm>
              <a:off x="1031727"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a:extLst>
                <a:ext uri="{FF2B5EF4-FFF2-40B4-BE49-F238E27FC236}">
                  <a16:creationId xmlns:a16="http://schemas.microsoft.com/office/drawing/2014/main" id="{487892B9-9C18-4AEB-B4FF-DE1804B31013}"/>
                </a:ext>
              </a:extLst>
            </p:cNvPr>
            <p:cNvSpPr/>
            <p:nvPr userDrawn="1"/>
          </p:nvSpPr>
          <p:spPr>
            <a:xfrm>
              <a:off x="1278866"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a:extLst>
                <a:ext uri="{FF2B5EF4-FFF2-40B4-BE49-F238E27FC236}">
                  <a16:creationId xmlns:a16="http://schemas.microsoft.com/office/drawing/2014/main" id="{9B6338C9-62BC-410B-AB74-EC3F66C37B27}"/>
                </a:ext>
              </a:extLst>
            </p:cNvPr>
            <p:cNvSpPr/>
            <p:nvPr userDrawn="1"/>
          </p:nvSpPr>
          <p:spPr>
            <a:xfrm>
              <a:off x="1526005"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a:extLst>
                <a:ext uri="{FF2B5EF4-FFF2-40B4-BE49-F238E27FC236}">
                  <a16:creationId xmlns:a16="http://schemas.microsoft.com/office/drawing/2014/main" id="{145C3FD5-10BB-4D9A-8DBE-EA03F20EAAB9}"/>
                </a:ext>
              </a:extLst>
            </p:cNvPr>
            <p:cNvSpPr/>
            <p:nvPr userDrawn="1"/>
          </p:nvSpPr>
          <p:spPr>
            <a:xfrm>
              <a:off x="1773144" y="4982762"/>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Oval 70">
              <a:extLst>
                <a:ext uri="{FF2B5EF4-FFF2-40B4-BE49-F238E27FC236}">
                  <a16:creationId xmlns:a16="http://schemas.microsoft.com/office/drawing/2014/main" id="{69E3767C-B5A7-416B-90E8-990D6F15CF96}"/>
                </a:ext>
              </a:extLst>
            </p:cNvPr>
            <p:cNvSpPr/>
            <p:nvPr userDrawn="1"/>
          </p:nvSpPr>
          <p:spPr>
            <a:xfrm>
              <a:off x="784588"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Oval 71">
              <a:extLst>
                <a:ext uri="{FF2B5EF4-FFF2-40B4-BE49-F238E27FC236}">
                  <a16:creationId xmlns:a16="http://schemas.microsoft.com/office/drawing/2014/main" id="{88B3CF57-6653-45CD-AFA6-F6F4FB656A7C}"/>
                </a:ext>
              </a:extLst>
            </p:cNvPr>
            <p:cNvSpPr/>
            <p:nvPr userDrawn="1"/>
          </p:nvSpPr>
          <p:spPr>
            <a:xfrm>
              <a:off x="1031727"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3C2D8F32-263A-4E4B-AC48-C343FD8D144A}"/>
                </a:ext>
              </a:extLst>
            </p:cNvPr>
            <p:cNvSpPr/>
            <p:nvPr userDrawn="1"/>
          </p:nvSpPr>
          <p:spPr>
            <a:xfrm>
              <a:off x="1278866"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Oval 73">
              <a:extLst>
                <a:ext uri="{FF2B5EF4-FFF2-40B4-BE49-F238E27FC236}">
                  <a16:creationId xmlns:a16="http://schemas.microsoft.com/office/drawing/2014/main" id="{61B91210-5913-4203-B274-3E4420876F33}"/>
                </a:ext>
              </a:extLst>
            </p:cNvPr>
            <p:cNvSpPr/>
            <p:nvPr userDrawn="1"/>
          </p:nvSpPr>
          <p:spPr>
            <a:xfrm>
              <a:off x="1526005"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Oval 74">
              <a:extLst>
                <a:ext uri="{FF2B5EF4-FFF2-40B4-BE49-F238E27FC236}">
                  <a16:creationId xmlns:a16="http://schemas.microsoft.com/office/drawing/2014/main" id="{62D2B72D-EEEA-4852-96E9-6147475B6B38}"/>
                </a:ext>
              </a:extLst>
            </p:cNvPr>
            <p:cNvSpPr/>
            <p:nvPr userDrawn="1"/>
          </p:nvSpPr>
          <p:spPr>
            <a:xfrm>
              <a:off x="1773144" y="5228568"/>
              <a:ext cx="74951" cy="749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2548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905695"/>
            <a:ext cx="10969943" cy="711081"/>
          </a:xfrm>
        </p:spPr>
        <p:txBody>
          <a:bodyPr>
            <a:noAutofit/>
          </a:bodyPr>
          <a:lstStyle>
            <a:lvl1pPr>
              <a:defRPr sz="3600">
                <a:solidFill>
                  <a:schemeClr val="bg1"/>
                </a:solidFill>
              </a:defRPr>
            </a:lvl1pPr>
          </a:lstStyle>
          <a:p>
            <a:r>
              <a:rPr lang="en-US" dirty="0"/>
              <a:t>Click to edit Master title style</a:t>
            </a:r>
          </a:p>
        </p:txBody>
      </p:sp>
      <p:grpSp>
        <p:nvGrpSpPr>
          <p:cNvPr id="6" name="Group 5">
            <a:extLst>
              <a:ext uri="{FF2B5EF4-FFF2-40B4-BE49-F238E27FC236}">
                <a16:creationId xmlns:a16="http://schemas.microsoft.com/office/drawing/2014/main" id="{8BC95B3E-7E28-45DC-8139-99F28D80E020}"/>
              </a:ext>
            </a:extLst>
          </p:cNvPr>
          <p:cNvGrpSpPr/>
          <p:nvPr userDrawn="1"/>
        </p:nvGrpSpPr>
        <p:grpSpPr>
          <a:xfrm>
            <a:off x="608740" y="405973"/>
            <a:ext cx="732698" cy="490720"/>
            <a:chOff x="554037" y="509588"/>
            <a:chExt cx="2235201" cy="1497012"/>
          </a:xfrm>
        </p:grpSpPr>
        <p:sp>
          <p:nvSpPr>
            <p:cNvPr id="7" name="Freeform 15">
              <a:extLst>
                <a:ext uri="{FF2B5EF4-FFF2-40B4-BE49-F238E27FC236}">
                  <a16:creationId xmlns:a16="http://schemas.microsoft.com/office/drawing/2014/main" id="{70E24D71-AA0C-4A8D-9F08-E1C42B094429}"/>
                </a:ext>
              </a:extLst>
            </p:cNvPr>
            <p:cNvSpPr>
              <a:spLocks/>
            </p:cNvSpPr>
            <p:nvPr/>
          </p:nvSpPr>
          <p:spPr bwMode="auto">
            <a:xfrm>
              <a:off x="1336675" y="517526"/>
              <a:ext cx="1452563" cy="1489074"/>
            </a:xfrm>
            <a:custGeom>
              <a:avLst/>
              <a:gdLst>
                <a:gd name="T0" fmla="*/ 1542 w 1789"/>
                <a:gd name="T1" fmla="*/ 457 h 1837"/>
                <a:gd name="T2" fmla="*/ 538 w 1789"/>
                <a:gd name="T3" fmla="*/ 153 h 1837"/>
                <a:gd name="T4" fmla="*/ 733 w 1789"/>
                <a:gd name="T5" fmla="*/ 353 h 1837"/>
                <a:gd name="T6" fmla="*/ 1331 w 1789"/>
                <a:gd name="T7" fmla="*/ 595 h 1837"/>
                <a:gd name="T8" fmla="*/ 1167 w 1789"/>
                <a:gd name="T9" fmla="*/ 1379 h 1837"/>
                <a:gd name="T10" fmla="*/ 383 w 1789"/>
                <a:gd name="T11" fmla="*/ 1215 h 1837"/>
                <a:gd name="T12" fmla="*/ 341 w 1789"/>
                <a:gd name="T13" fmla="*/ 673 h 1837"/>
                <a:gd name="T14" fmla="*/ 336 w 1789"/>
                <a:gd name="T15" fmla="*/ 662 h 1837"/>
                <a:gd name="T16" fmla="*/ 146 w 1789"/>
                <a:gd name="T17" fmla="*/ 502 h 1837"/>
                <a:gd name="T18" fmla="*/ 172 w 1789"/>
                <a:gd name="T19" fmla="*/ 1353 h 1837"/>
                <a:gd name="T20" fmla="*/ 1305 w 1789"/>
                <a:gd name="T21" fmla="*/ 1590 h 1837"/>
                <a:gd name="T22" fmla="*/ 1542 w 1789"/>
                <a:gd name="T23" fmla="*/ 457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9" h="1837">
                  <a:moveTo>
                    <a:pt x="1542" y="457"/>
                  </a:moveTo>
                  <a:cubicBezTo>
                    <a:pt x="1322" y="121"/>
                    <a:pt x="895" y="0"/>
                    <a:pt x="538" y="153"/>
                  </a:cubicBezTo>
                  <a:cubicBezTo>
                    <a:pt x="611" y="208"/>
                    <a:pt x="677" y="275"/>
                    <a:pt x="733" y="353"/>
                  </a:cubicBezTo>
                  <a:cubicBezTo>
                    <a:pt x="957" y="303"/>
                    <a:pt x="1199" y="392"/>
                    <a:pt x="1331" y="595"/>
                  </a:cubicBezTo>
                  <a:cubicBezTo>
                    <a:pt x="1502" y="857"/>
                    <a:pt x="1429" y="1208"/>
                    <a:pt x="1167" y="1379"/>
                  </a:cubicBezTo>
                  <a:cubicBezTo>
                    <a:pt x="906" y="1550"/>
                    <a:pt x="554" y="1476"/>
                    <a:pt x="383" y="1215"/>
                  </a:cubicBezTo>
                  <a:cubicBezTo>
                    <a:pt x="274" y="1047"/>
                    <a:pt x="265" y="843"/>
                    <a:pt x="341" y="673"/>
                  </a:cubicBezTo>
                  <a:cubicBezTo>
                    <a:pt x="339" y="669"/>
                    <a:pt x="338" y="666"/>
                    <a:pt x="336" y="662"/>
                  </a:cubicBezTo>
                  <a:cubicBezTo>
                    <a:pt x="288" y="589"/>
                    <a:pt x="221" y="536"/>
                    <a:pt x="146" y="502"/>
                  </a:cubicBezTo>
                  <a:cubicBezTo>
                    <a:pt x="1" y="760"/>
                    <a:pt x="0" y="1088"/>
                    <a:pt x="172" y="1353"/>
                  </a:cubicBezTo>
                  <a:cubicBezTo>
                    <a:pt x="419" y="1730"/>
                    <a:pt x="927" y="1837"/>
                    <a:pt x="1305" y="1590"/>
                  </a:cubicBezTo>
                  <a:cubicBezTo>
                    <a:pt x="1683" y="1343"/>
                    <a:pt x="1789" y="835"/>
                    <a:pt x="1542" y="45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 name="Freeform 16">
              <a:extLst>
                <a:ext uri="{FF2B5EF4-FFF2-40B4-BE49-F238E27FC236}">
                  <a16:creationId xmlns:a16="http://schemas.microsoft.com/office/drawing/2014/main" id="{9DFAB22E-038B-4977-A41B-985F330E5CB8}"/>
                </a:ext>
              </a:extLst>
            </p:cNvPr>
            <p:cNvSpPr>
              <a:spLocks/>
            </p:cNvSpPr>
            <p:nvPr/>
          </p:nvSpPr>
          <p:spPr bwMode="auto">
            <a:xfrm>
              <a:off x="554037" y="509588"/>
              <a:ext cx="1420813" cy="1473199"/>
            </a:xfrm>
            <a:custGeom>
              <a:avLst/>
              <a:gdLst>
                <a:gd name="T0" fmla="*/ 1057 w 1751"/>
                <a:gd name="T1" fmla="*/ 1464 h 1817"/>
                <a:gd name="T2" fmla="*/ 457 w 1751"/>
                <a:gd name="T3" fmla="*/ 1222 h 1817"/>
                <a:gd name="T4" fmla="*/ 622 w 1751"/>
                <a:gd name="T5" fmla="*/ 438 h 1817"/>
                <a:gd name="T6" fmla="*/ 685 w 1751"/>
                <a:gd name="T7" fmla="*/ 403 h 1817"/>
                <a:gd name="T8" fmla="*/ 1406 w 1751"/>
                <a:gd name="T9" fmla="*/ 603 h 1817"/>
                <a:gd name="T10" fmla="*/ 1448 w 1751"/>
                <a:gd name="T11" fmla="*/ 1144 h 1817"/>
                <a:gd name="T12" fmla="*/ 1453 w 1751"/>
                <a:gd name="T13" fmla="*/ 1155 h 1817"/>
                <a:gd name="T14" fmla="*/ 1643 w 1751"/>
                <a:gd name="T15" fmla="*/ 1315 h 1817"/>
                <a:gd name="T16" fmla="*/ 1749 w 1751"/>
                <a:gd name="T17" fmla="*/ 916 h 1817"/>
                <a:gd name="T18" fmla="*/ 1617 w 1751"/>
                <a:gd name="T19" fmla="*/ 465 h 1817"/>
                <a:gd name="T20" fmla="*/ 575 w 1751"/>
                <a:gd name="T21" fmla="*/ 177 h 1817"/>
                <a:gd name="T22" fmla="*/ 484 w 1751"/>
                <a:gd name="T23" fmla="*/ 227 h 1817"/>
                <a:gd name="T24" fmla="*/ 247 w 1751"/>
                <a:gd name="T25" fmla="*/ 1360 h 1817"/>
                <a:gd name="T26" fmla="*/ 1252 w 1751"/>
                <a:gd name="T27" fmla="*/ 1665 h 1817"/>
                <a:gd name="T28" fmla="*/ 1057 w 1751"/>
                <a:gd name="T29" fmla="*/ 1464 h 1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1" h="1817">
                  <a:moveTo>
                    <a:pt x="1057" y="1464"/>
                  </a:moveTo>
                  <a:cubicBezTo>
                    <a:pt x="832" y="1515"/>
                    <a:pt x="590" y="1426"/>
                    <a:pt x="457" y="1222"/>
                  </a:cubicBezTo>
                  <a:cubicBezTo>
                    <a:pt x="287" y="961"/>
                    <a:pt x="360" y="609"/>
                    <a:pt x="622" y="438"/>
                  </a:cubicBezTo>
                  <a:cubicBezTo>
                    <a:pt x="642" y="425"/>
                    <a:pt x="664" y="413"/>
                    <a:pt x="685" y="403"/>
                  </a:cubicBezTo>
                  <a:cubicBezTo>
                    <a:pt x="938" y="281"/>
                    <a:pt x="1248" y="362"/>
                    <a:pt x="1406" y="603"/>
                  </a:cubicBezTo>
                  <a:cubicBezTo>
                    <a:pt x="1568" y="850"/>
                    <a:pt x="1471" y="1093"/>
                    <a:pt x="1448" y="1144"/>
                  </a:cubicBezTo>
                  <a:cubicBezTo>
                    <a:pt x="1450" y="1148"/>
                    <a:pt x="1451" y="1152"/>
                    <a:pt x="1453" y="1155"/>
                  </a:cubicBezTo>
                  <a:cubicBezTo>
                    <a:pt x="1501" y="1228"/>
                    <a:pt x="1568" y="1282"/>
                    <a:pt x="1643" y="1315"/>
                  </a:cubicBezTo>
                  <a:cubicBezTo>
                    <a:pt x="1691" y="1230"/>
                    <a:pt x="1751" y="1086"/>
                    <a:pt x="1749" y="916"/>
                  </a:cubicBezTo>
                  <a:cubicBezTo>
                    <a:pt x="1748" y="752"/>
                    <a:pt x="1705" y="600"/>
                    <a:pt x="1617" y="465"/>
                  </a:cubicBezTo>
                  <a:cubicBezTo>
                    <a:pt x="1389" y="117"/>
                    <a:pt x="940" y="0"/>
                    <a:pt x="575" y="177"/>
                  </a:cubicBezTo>
                  <a:cubicBezTo>
                    <a:pt x="544" y="192"/>
                    <a:pt x="514" y="208"/>
                    <a:pt x="484" y="227"/>
                  </a:cubicBezTo>
                  <a:cubicBezTo>
                    <a:pt x="106" y="474"/>
                    <a:pt x="0" y="982"/>
                    <a:pt x="247" y="1360"/>
                  </a:cubicBezTo>
                  <a:cubicBezTo>
                    <a:pt x="467" y="1696"/>
                    <a:pt x="894" y="1817"/>
                    <a:pt x="1252" y="1665"/>
                  </a:cubicBezTo>
                  <a:cubicBezTo>
                    <a:pt x="1178" y="1609"/>
                    <a:pt x="1113" y="1542"/>
                    <a:pt x="1057" y="146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 name="Footer Placeholder 2">
            <a:extLst>
              <a:ext uri="{FF2B5EF4-FFF2-40B4-BE49-F238E27FC236}">
                <a16:creationId xmlns:a16="http://schemas.microsoft.com/office/drawing/2014/main" id="{D1DB78A6-ED7F-4C57-9E5E-0DDED53F9C16}"/>
              </a:ext>
            </a:extLst>
          </p:cNvPr>
          <p:cNvSpPr>
            <a:spLocks noGrp="1"/>
          </p:cNvSpPr>
          <p:nvPr>
            <p:ph type="ftr" sz="quarter" idx="11"/>
          </p:nvPr>
        </p:nvSpPr>
        <p:spPr>
          <a:xfrm rot="16200000">
            <a:off x="9841399" y="4396806"/>
            <a:ext cx="3859795" cy="365125"/>
          </a:xfrm>
        </p:spPr>
        <p:txBody>
          <a:bodyPr/>
          <a:lstStyle>
            <a:lvl1pPr>
              <a:defRPr sz="1200" b="0" spc="600" baseline="0">
                <a:solidFill>
                  <a:schemeClr val="bg1"/>
                </a:solidFill>
              </a:defRPr>
            </a:lvl1pPr>
          </a:lstStyle>
          <a:p>
            <a:r>
              <a:rPr lang="en-US"/>
              <a:t>www.anubhavtrainings.com</a:t>
            </a:r>
            <a:endParaRPr lang="en-US" dirty="0"/>
          </a:p>
        </p:txBody>
      </p:sp>
      <p:sp>
        <p:nvSpPr>
          <p:cNvPr id="10" name="Slide Number Placeholder 3">
            <a:extLst>
              <a:ext uri="{FF2B5EF4-FFF2-40B4-BE49-F238E27FC236}">
                <a16:creationId xmlns:a16="http://schemas.microsoft.com/office/drawing/2014/main" id="{E5FC6048-DEC6-448A-ABE2-D27C692FC84D}"/>
              </a:ext>
            </a:extLst>
          </p:cNvPr>
          <p:cNvSpPr>
            <a:spLocks noGrp="1"/>
          </p:cNvSpPr>
          <p:nvPr>
            <p:ph type="sldNum" sz="quarter" idx="12"/>
          </p:nvPr>
        </p:nvSpPr>
        <p:spPr>
          <a:xfrm>
            <a:off x="609441" y="6126164"/>
            <a:ext cx="732443" cy="365125"/>
          </a:xfrm>
        </p:spPr>
        <p:txBody>
          <a:bodyPr/>
          <a:lstStyle>
            <a:lvl1pPr algn="l">
              <a:defRPr sz="2000" b="1">
                <a:solidFill>
                  <a:schemeClr val="bg1"/>
                </a:solidFill>
              </a:defRPr>
            </a:lvl1pPr>
          </a:lstStyle>
          <a:p>
            <a:fld id="{96E69268-9C8B-4EBF-A9EE-DC5DC2D48DC3}" type="slidenum">
              <a:rPr lang="en-US" smtClean="0"/>
              <a:pPr/>
              <a:t>‹#›</a:t>
            </a:fld>
            <a:endParaRPr lang="en-US" dirty="0"/>
          </a:p>
        </p:txBody>
      </p:sp>
      <p:cxnSp>
        <p:nvCxnSpPr>
          <p:cNvPr id="11" name="Straight Connector 10">
            <a:extLst>
              <a:ext uri="{FF2B5EF4-FFF2-40B4-BE49-F238E27FC236}">
                <a16:creationId xmlns:a16="http://schemas.microsoft.com/office/drawing/2014/main" id="{2231D3B1-606F-4B62-B551-73E2FFC581BE}"/>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651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Yellow">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905695"/>
            <a:ext cx="10969943" cy="711081"/>
          </a:xfrm>
        </p:spPr>
        <p:txBody>
          <a:bodyPr>
            <a:noAutofit/>
          </a:bodyPr>
          <a:lstStyle>
            <a:lvl1pPr>
              <a:defRPr sz="3600">
                <a:solidFill>
                  <a:schemeClr val="bg1"/>
                </a:solidFill>
              </a:defRPr>
            </a:lvl1pPr>
          </a:lstStyle>
          <a:p>
            <a:r>
              <a:rPr lang="en-US" dirty="0"/>
              <a:t>Click to edit Master title style</a:t>
            </a:r>
          </a:p>
        </p:txBody>
      </p:sp>
      <p:grpSp>
        <p:nvGrpSpPr>
          <p:cNvPr id="6" name="Group 5">
            <a:extLst>
              <a:ext uri="{FF2B5EF4-FFF2-40B4-BE49-F238E27FC236}">
                <a16:creationId xmlns:a16="http://schemas.microsoft.com/office/drawing/2014/main" id="{8BC95B3E-7E28-45DC-8139-99F28D80E020}"/>
              </a:ext>
            </a:extLst>
          </p:cNvPr>
          <p:cNvGrpSpPr/>
          <p:nvPr userDrawn="1"/>
        </p:nvGrpSpPr>
        <p:grpSpPr>
          <a:xfrm>
            <a:off x="608740" y="405973"/>
            <a:ext cx="732698" cy="490720"/>
            <a:chOff x="554037" y="509588"/>
            <a:chExt cx="2235201" cy="1497012"/>
          </a:xfrm>
        </p:grpSpPr>
        <p:sp>
          <p:nvSpPr>
            <p:cNvPr id="7" name="Freeform 15">
              <a:extLst>
                <a:ext uri="{FF2B5EF4-FFF2-40B4-BE49-F238E27FC236}">
                  <a16:creationId xmlns:a16="http://schemas.microsoft.com/office/drawing/2014/main" id="{70E24D71-AA0C-4A8D-9F08-E1C42B094429}"/>
                </a:ext>
              </a:extLst>
            </p:cNvPr>
            <p:cNvSpPr>
              <a:spLocks/>
            </p:cNvSpPr>
            <p:nvPr/>
          </p:nvSpPr>
          <p:spPr bwMode="auto">
            <a:xfrm>
              <a:off x="1336675" y="517526"/>
              <a:ext cx="1452563" cy="1489074"/>
            </a:xfrm>
            <a:custGeom>
              <a:avLst/>
              <a:gdLst>
                <a:gd name="T0" fmla="*/ 1542 w 1789"/>
                <a:gd name="T1" fmla="*/ 457 h 1837"/>
                <a:gd name="T2" fmla="*/ 538 w 1789"/>
                <a:gd name="T3" fmla="*/ 153 h 1837"/>
                <a:gd name="T4" fmla="*/ 733 w 1789"/>
                <a:gd name="T5" fmla="*/ 353 h 1837"/>
                <a:gd name="T6" fmla="*/ 1331 w 1789"/>
                <a:gd name="T7" fmla="*/ 595 h 1837"/>
                <a:gd name="T8" fmla="*/ 1167 w 1789"/>
                <a:gd name="T9" fmla="*/ 1379 h 1837"/>
                <a:gd name="T10" fmla="*/ 383 w 1789"/>
                <a:gd name="T11" fmla="*/ 1215 h 1837"/>
                <a:gd name="T12" fmla="*/ 341 w 1789"/>
                <a:gd name="T13" fmla="*/ 673 h 1837"/>
                <a:gd name="T14" fmla="*/ 336 w 1789"/>
                <a:gd name="T15" fmla="*/ 662 h 1837"/>
                <a:gd name="T16" fmla="*/ 146 w 1789"/>
                <a:gd name="T17" fmla="*/ 502 h 1837"/>
                <a:gd name="T18" fmla="*/ 172 w 1789"/>
                <a:gd name="T19" fmla="*/ 1353 h 1837"/>
                <a:gd name="T20" fmla="*/ 1305 w 1789"/>
                <a:gd name="T21" fmla="*/ 1590 h 1837"/>
                <a:gd name="T22" fmla="*/ 1542 w 1789"/>
                <a:gd name="T23" fmla="*/ 457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9" h="1837">
                  <a:moveTo>
                    <a:pt x="1542" y="457"/>
                  </a:moveTo>
                  <a:cubicBezTo>
                    <a:pt x="1322" y="121"/>
                    <a:pt x="895" y="0"/>
                    <a:pt x="538" y="153"/>
                  </a:cubicBezTo>
                  <a:cubicBezTo>
                    <a:pt x="611" y="208"/>
                    <a:pt x="677" y="275"/>
                    <a:pt x="733" y="353"/>
                  </a:cubicBezTo>
                  <a:cubicBezTo>
                    <a:pt x="957" y="303"/>
                    <a:pt x="1199" y="392"/>
                    <a:pt x="1331" y="595"/>
                  </a:cubicBezTo>
                  <a:cubicBezTo>
                    <a:pt x="1502" y="857"/>
                    <a:pt x="1429" y="1208"/>
                    <a:pt x="1167" y="1379"/>
                  </a:cubicBezTo>
                  <a:cubicBezTo>
                    <a:pt x="906" y="1550"/>
                    <a:pt x="554" y="1476"/>
                    <a:pt x="383" y="1215"/>
                  </a:cubicBezTo>
                  <a:cubicBezTo>
                    <a:pt x="274" y="1047"/>
                    <a:pt x="265" y="843"/>
                    <a:pt x="341" y="673"/>
                  </a:cubicBezTo>
                  <a:cubicBezTo>
                    <a:pt x="339" y="669"/>
                    <a:pt x="338" y="666"/>
                    <a:pt x="336" y="662"/>
                  </a:cubicBezTo>
                  <a:cubicBezTo>
                    <a:pt x="288" y="589"/>
                    <a:pt x="221" y="536"/>
                    <a:pt x="146" y="502"/>
                  </a:cubicBezTo>
                  <a:cubicBezTo>
                    <a:pt x="1" y="760"/>
                    <a:pt x="0" y="1088"/>
                    <a:pt x="172" y="1353"/>
                  </a:cubicBezTo>
                  <a:cubicBezTo>
                    <a:pt x="419" y="1730"/>
                    <a:pt x="927" y="1837"/>
                    <a:pt x="1305" y="1590"/>
                  </a:cubicBezTo>
                  <a:cubicBezTo>
                    <a:pt x="1683" y="1343"/>
                    <a:pt x="1789" y="835"/>
                    <a:pt x="1542" y="457"/>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 name="Freeform 16">
              <a:extLst>
                <a:ext uri="{FF2B5EF4-FFF2-40B4-BE49-F238E27FC236}">
                  <a16:creationId xmlns:a16="http://schemas.microsoft.com/office/drawing/2014/main" id="{9DFAB22E-038B-4977-A41B-985F330E5CB8}"/>
                </a:ext>
              </a:extLst>
            </p:cNvPr>
            <p:cNvSpPr>
              <a:spLocks/>
            </p:cNvSpPr>
            <p:nvPr/>
          </p:nvSpPr>
          <p:spPr bwMode="auto">
            <a:xfrm>
              <a:off x="554037" y="509588"/>
              <a:ext cx="1420813" cy="1473199"/>
            </a:xfrm>
            <a:custGeom>
              <a:avLst/>
              <a:gdLst>
                <a:gd name="T0" fmla="*/ 1057 w 1751"/>
                <a:gd name="T1" fmla="*/ 1464 h 1817"/>
                <a:gd name="T2" fmla="*/ 457 w 1751"/>
                <a:gd name="T3" fmla="*/ 1222 h 1817"/>
                <a:gd name="T4" fmla="*/ 622 w 1751"/>
                <a:gd name="T5" fmla="*/ 438 h 1817"/>
                <a:gd name="T6" fmla="*/ 685 w 1751"/>
                <a:gd name="T7" fmla="*/ 403 h 1817"/>
                <a:gd name="T8" fmla="*/ 1406 w 1751"/>
                <a:gd name="T9" fmla="*/ 603 h 1817"/>
                <a:gd name="T10" fmla="*/ 1448 w 1751"/>
                <a:gd name="T11" fmla="*/ 1144 h 1817"/>
                <a:gd name="T12" fmla="*/ 1453 w 1751"/>
                <a:gd name="T13" fmla="*/ 1155 h 1817"/>
                <a:gd name="T14" fmla="*/ 1643 w 1751"/>
                <a:gd name="T15" fmla="*/ 1315 h 1817"/>
                <a:gd name="T16" fmla="*/ 1749 w 1751"/>
                <a:gd name="T17" fmla="*/ 916 h 1817"/>
                <a:gd name="T18" fmla="*/ 1617 w 1751"/>
                <a:gd name="T19" fmla="*/ 465 h 1817"/>
                <a:gd name="T20" fmla="*/ 575 w 1751"/>
                <a:gd name="T21" fmla="*/ 177 h 1817"/>
                <a:gd name="T22" fmla="*/ 484 w 1751"/>
                <a:gd name="T23" fmla="*/ 227 h 1817"/>
                <a:gd name="T24" fmla="*/ 247 w 1751"/>
                <a:gd name="T25" fmla="*/ 1360 h 1817"/>
                <a:gd name="T26" fmla="*/ 1252 w 1751"/>
                <a:gd name="T27" fmla="*/ 1665 h 1817"/>
                <a:gd name="T28" fmla="*/ 1057 w 1751"/>
                <a:gd name="T29" fmla="*/ 1464 h 1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1" h="1817">
                  <a:moveTo>
                    <a:pt x="1057" y="1464"/>
                  </a:moveTo>
                  <a:cubicBezTo>
                    <a:pt x="832" y="1515"/>
                    <a:pt x="590" y="1426"/>
                    <a:pt x="457" y="1222"/>
                  </a:cubicBezTo>
                  <a:cubicBezTo>
                    <a:pt x="287" y="961"/>
                    <a:pt x="360" y="609"/>
                    <a:pt x="622" y="438"/>
                  </a:cubicBezTo>
                  <a:cubicBezTo>
                    <a:pt x="642" y="425"/>
                    <a:pt x="664" y="413"/>
                    <a:pt x="685" y="403"/>
                  </a:cubicBezTo>
                  <a:cubicBezTo>
                    <a:pt x="938" y="281"/>
                    <a:pt x="1248" y="362"/>
                    <a:pt x="1406" y="603"/>
                  </a:cubicBezTo>
                  <a:cubicBezTo>
                    <a:pt x="1568" y="850"/>
                    <a:pt x="1471" y="1093"/>
                    <a:pt x="1448" y="1144"/>
                  </a:cubicBezTo>
                  <a:cubicBezTo>
                    <a:pt x="1450" y="1148"/>
                    <a:pt x="1451" y="1152"/>
                    <a:pt x="1453" y="1155"/>
                  </a:cubicBezTo>
                  <a:cubicBezTo>
                    <a:pt x="1501" y="1228"/>
                    <a:pt x="1568" y="1282"/>
                    <a:pt x="1643" y="1315"/>
                  </a:cubicBezTo>
                  <a:cubicBezTo>
                    <a:pt x="1691" y="1230"/>
                    <a:pt x="1751" y="1086"/>
                    <a:pt x="1749" y="916"/>
                  </a:cubicBezTo>
                  <a:cubicBezTo>
                    <a:pt x="1748" y="752"/>
                    <a:pt x="1705" y="600"/>
                    <a:pt x="1617" y="465"/>
                  </a:cubicBezTo>
                  <a:cubicBezTo>
                    <a:pt x="1389" y="117"/>
                    <a:pt x="940" y="0"/>
                    <a:pt x="575" y="177"/>
                  </a:cubicBezTo>
                  <a:cubicBezTo>
                    <a:pt x="544" y="192"/>
                    <a:pt x="514" y="208"/>
                    <a:pt x="484" y="227"/>
                  </a:cubicBezTo>
                  <a:cubicBezTo>
                    <a:pt x="106" y="474"/>
                    <a:pt x="0" y="982"/>
                    <a:pt x="247" y="1360"/>
                  </a:cubicBezTo>
                  <a:cubicBezTo>
                    <a:pt x="467" y="1696"/>
                    <a:pt x="894" y="1817"/>
                    <a:pt x="1252" y="1665"/>
                  </a:cubicBezTo>
                  <a:cubicBezTo>
                    <a:pt x="1178" y="1609"/>
                    <a:pt x="1113" y="1542"/>
                    <a:pt x="1057" y="146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 name="Footer Placeholder 2">
            <a:extLst>
              <a:ext uri="{FF2B5EF4-FFF2-40B4-BE49-F238E27FC236}">
                <a16:creationId xmlns:a16="http://schemas.microsoft.com/office/drawing/2014/main" id="{D1DB78A6-ED7F-4C57-9E5E-0DDED53F9C16}"/>
              </a:ext>
            </a:extLst>
          </p:cNvPr>
          <p:cNvSpPr>
            <a:spLocks noGrp="1"/>
          </p:cNvSpPr>
          <p:nvPr>
            <p:ph type="ftr" sz="quarter" idx="11"/>
          </p:nvPr>
        </p:nvSpPr>
        <p:spPr>
          <a:xfrm rot="16200000">
            <a:off x="9841399" y="4396806"/>
            <a:ext cx="3859795" cy="365125"/>
          </a:xfrm>
        </p:spPr>
        <p:txBody>
          <a:bodyPr/>
          <a:lstStyle>
            <a:lvl1pPr>
              <a:defRPr sz="1200" b="0" spc="600" baseline="0">
                <a:solidFill>
                  <a:schemeClr val="bg1"/>
                </a:solidFill>
              </a:defRPr>
            </a:lvl1pPr>
          </a:lstStyle>
          <a:p>
            <a:r>
              <a:rPr lang="en-US"/>
              <a:t>www.anubhavtrainings.com</a:t>
            </a:r>
            <a:endParaRPr lang="en-US" sz="1100" dirty="0"/>
          </a:p>
        </p:txBody>
      </p:sp>
      <p:sp>
        <p:nvSpPr>
          <p:cNvPr id="10" name="Slide Number Placeholder 3">
            <a:extLst>
              <a:ext uri="{FF2B5EF4-FFF2-40B4-BE49-F238E27FC236}">
                <a16:creationId xmlns:a16="http://schemas.microsoft.com/office/drawing/2014/main" id="{E5FC6048-DEC6-448A-ABE2-D27C692FC84D}"/>
              </a:ext>
            </a:extLst>
          </p:cNvPr>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cxnSp>
        <p:nvCxnSpPr>
          <p:cNvPr id="11" name="Straight Connector 10">
            <a:extLst>
              <a:ext uri="{FF2B5EF4-FFF2-40B4-BE49-F238E27FC236}">
                <a16:creationId xmlns:a16="http://schemas.microsoft.com/office/drawing/2014/main" id="{2231D3B1-606F-4B62-B551-73E2FFC581BE}"/>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260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lain Yellow">
    <p:bg>
      <p:bgPr>
        <a:solidFill>
          <a:schemeClr val="accent1"/>
        </a:solidFill>
        <a:effectLst/>
      </p:bgPr>
    </p:bg>
    <p:spTree>
      <p:nvGrpSpPr>
        <p:cNvPr id="1" name=""/>
        <p:cNvGrpSpPr/>
        <p:nvPr/>
      </p:nvGrpSpPr>
      <p:grpSpPr>
        <a:xfrm>
          <a:off x="0" y="0"/>
          <a:ext cx="0" cy="0"/>
          <a:chOff x="0" y="0"/>
          <a:chExt cx="0" cy="0"/>
        </a:xfrm>
      </p:grpSpPr>
      <p:sp>
        <p:nvSpPr>
          <p:cNvPr id="9" name="Footer Placeholder 2">
            <a:extLst>
              <a:ext uri="{FF2B5EF4-FFF2-40B4-BE49-F238E27FC236}">
                <a16:creationId xmlns:a16="http://schemas.microsoft.com/office/drawing/2014/main" id="{D1DB78A6-ED7F-4C57-9E5E-0DDED53F9C16}"/>
              </a:ext>
            </a:extLst>
          </p:cNvPr>
          <p:cNvSpPr>
            <a:spLocks noGrp="1"/>
          </p:cNvSpPr>
          <p:nvPr>
            <p:ph type="ftr" sz="quarter" idx="11"/>
          </p:nvPr>
        </p:nvSpPr>
        <p:spPr>
          <a:xfrm rot="16200000">
            <a:off x="9841399" y="4396806"/>
            <a:ext cx="3859795" cy="365125"/>
          </a:xfrm>
        </p:spPr>
        <p:txBody>
          <a:bodyPr/>
          <a:lstStyle>
            <a:lvl1pPr>
              <a:defRPr sz="1100" b="0" spc="600" baseline="0">
                <a:solidFill>
                  <a:schemeClr val="bg1"/>
                </a:solidFill>
              </a:defRPr>
            </a:lvl1pPr>
          </a:lstStyle>
          <a:p>
            <a:r>
              <a:rPr lang="en-US"/>
              <a:t>www.anubhavtrainings.com</a:t>
            </a:r>
            <a:endParaRPr lang="en-US" sz="1050" dirty="0"/>
          </a:p>
        </p:txBody>
      </p:sp>
      <p:sp>
        <p:nvSpPr>
          <p:cNvPr id="10" name="Slide Number Placeholder 3">
            <a:extLst>
              <a:ext uri="{FF2B5EF4-FFF2-40B4-BE49-F238E27FC236}">
                <a16:creationId xmlns:a16="http://schemas.microsoft.com/office/drawing/2014/main" id="{E5FC6048-DEC6-448A-ABE2-D27C692FC84D}"/>
              </a:ext>
            </a:extLst>
          </p:cNvPr>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cxnSp>
        <p:nvCxnSpPr>
          <p:cNvPr id="11" name="Straight Connector 10">
            <a:extLst>
              <a:ext uri="{FF2B5EF4-FFF2-40B4-BE49-F238E27FC236}">
                <a16:creationId xmlns:a16="http://schemas.microsoft.com/office/drawing/2014/main" id="{2231D3B1-606F-4B62-B551-73E2FFC581BE}"/>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941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35758" y="6356351"/>
            <a:ext cx="2844059"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www.anubhavtrainings.com</a:t>
            </a:r>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0693365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o We Are ?">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9841399" y="4396806"/>
            <a:ext cx="3859795" cy="365125"/>
          </a:xfrm>
        </p:spPr>
        <p:txBody>
          <a:bodyPr/>
          <a:lstStyle>
            <a:lvl1pPr>
              <a:defRPr sz="1200" b="0" spc="600" baseline="0">
                <a:solidFill>
                  <a:schemeClr val="bg1"/>
                </a:solidFill>
              </a:defRPr>
            </a:lvl1pPr>
          </a:lstStyle>
          <a:p>
            <a:r>
              <a:rPr lang="en-US"/>
              <a:t>www.anubhavtrainings.com</a:t>
            </a:r>
            <a:endParaRPr lang="en-US" sz="1100" dirty="0"/>
          </a:p>
        </p:txBody>
      </p:sp>
      <p:sp>
        <p:nvSpPr>
          <p:cNvPr id="4" name="Slide Number Placeholder 3"/>
          <p:cNvSpPr>
            <a:spLocks noGrp="1"/>
          </p:cNvSpPr>
          <p:nvPr>
            <p:ph type="sldNum" sz="quarter" idx="12"/>
          </p:nvPr>
        </p:nvSpPr>
        <p:spPr>
          <a:xfrm>
            <a:off x="609441" y="6126164"/>
            <a:ext cx="732443" cy="365125"/>
          </a:xfrm>
        </p:spPr>
        <p:txBody>
          <a:bodyPr/>
          <a:lstStyle>
            <a:lvl1pPr algn="l">
              <a:defRPr sz="2000" b="1">
                <a:solidFill>
                  <a:schemeClr val="bg1"/>
                </a:solidFill>
              </a:defRPr>
            </a:lvl1pPr>
          </a:lstStyle>
          <a:p>
            <a:fld id="{96E69268-9C8B-4EBF-A9EE-DC5DC2D48DC3}" type="slidenum">
              <a:rPr lang="en-US" smtClean="0"/>
              <a:pPr/>
              <a:t>‹#›</a:t>
            </a:fld>
            <a:endParaRPr lang="en-US" dirty="0"/>
          </a:p>
        </p:txBody>
      </p:sp>
      <p:sp>
        <p:nvSpPr>
          <p:cNvPr id="5" name="Rectangle 4">
            <a:extLst>
              <a:ext uri="{FF2B5EF4-FFF2-40B4-BE49-F238E27FC236}">
                <a16:creationId xmlns:a16="http://schemas.microsoft.com/office/drawing/2014/main" id="{391307CD-1999-41F4-9289-B6BD2E225402}"/>
              </a:ext>
            </a:extLst>
          </p:cNvPr>
          <p:cNvSpPr/>
          <p:nvPr userDrawn="1"/>
        </p:nvSpPr>
        <p:spPr>
          <a:xfrm>
            <a:off x="8326660" y="0"/>
            <a:ext cx="3862165" cy="3284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Picture Placeholder 8">
            <a:extLst>
              <a:ext uri="{FF2B5EF4-FFF2-40B4-BE49-F238E27FC236}">
                <a16:creationId xmlns:a16="http://schemas.microsoft.com/office/drawing/2014/main" id="{24D0F311-D79F-4322-AB52-9BC049E51F05}"/>
              </a:ext>
            </a:extLst>
          </p:cNvPr>
          <p:cNvSpPr>
            <a:spLocks noGrp="1"/>
          </p:cNvSpPr>
          <p:nvPr>
            <p:ph type="pic" sz="quarter" idx="13"/>
          </p:nvPr>
        </p:nvSpPr>
        <p:spPr>
          <a:xfrm>
            <a:off x="5590355" y="1012663"/>
            <a:ext cx="4104456" cy="4832675"/>
          </a:xfrm>
          <a:custGeom>
            <a:avLst/>
            <a:gdLst>
              <a:gd name="connsiteX0" fmla="*/ 684090 w 4104456"/>
              <a:gd name="connsiteY0" fmla="*/ 0 h 4832675"/>
              <a:gd name="connsiteX1" fmla="*/ 3420366 w 4104456"/>
              <a:gd name="connsiteY1" fmla="*/ 0 h 4832675"/>
              <a:gd name="connsiteX2" fmla="*/ 4104456 w 4104456"/>
              <a:gd name="connsiteY2" fmla="*/ 684090 h 4832675"/>
              <a:gd name="connsiteX3" fmla="*/ 4104456 w 4104456"/>
              <a:gd name="connsiteY3" fmla="*/ 4148585 h 4832675"/>
              <a:gd name="connsiteX4" fmla="*/ 3420366 w 4104456"/>
              <a:gd name="connsiteY4" fmla="*/ 4832675 h 4832675"/>
              <a:gd name="connsiteX5" fmla="*/ 684090 w 4104456"/>
              <a:gd name="connsiteY5" fmla="*/ 4832675 h 4832675"/>
              <a:gd name="connsiteX6" fmla="*/ 0 w 4104456"/>
              <a:gd name="connsiteY6" fmla="*/ 4148585 h 4832675"/>
              <a:gd name="connsiteX7" fmla="*/ 0 w 4104456"/>
              <a:gd name="connsiteY7" fmla="*/ 684090 h 4832675"/>
              <a:gd name="connsiteX8" fmla="*/ 684090 w 4104456"/>
              <a:gd name="connsiteY8" fmla="*/ 0 h 483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456" h="4832675">
                <a:moveTo>
                  <a:pt x="684090" y="0"/>
                </a:moveTo>
                <a:lnTo>
                  <a:pt x="3420366" y="0"/>
                </a:lnTo>
                <a:cubicBezTo>
                  <a:pt x="3798178" y="0"/>
                  <a:pt x="4104456" y="306278"/>
                  <a:pt x="4104456" y="684090"/>
                </a:cubicBezTo>
                <a:lnTo>
                  <a:pt x="4104456" y="4148585"/>
                </a:lnTo>
                <a:cubicBezTo>
                  <a:pt x="4104456" y="4526397"/>
                  <a:pt x="3798178" y="4832675"/>
                  <a:pt x="3420366" y="4832675"/>
                </a:cubicBezTo>
                <a:lnTo>
                  <a:pt x="684090" y="4832675"/>
                </a:lnTo>
                <a:cubicBezTo>
                  <a:pt x="306278" y="4832675"/>
                  <a:pt x="0" y="4526397"/>
                  <a:pt x="0" y="4148585"/>
                </a:cubicBezTo>
                <a:lnTo>
                  <a:pt x="0" y="684090"/>
                </a:lnTo>
                <a:cubicBezTo>
                  <a:pt x="0" y="306278"/>
                  <a:pt x="306278" y="0"/>
                  <a:pt x="684090" y="0"/>
                </a:cubicBez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anchor="ctr">
            <a:noAutofit/>
          </a:bodyPr>
          <a:lstStyle>
            <a:lvl1pPr marL="0" indent="0" algn="ctr">
              <a:buNone/>
              <a:defRPr/>
            </a:lvl1pPr>
          </a:lstStyle>
          <a:p>
            <a:endParaRPr lang="en-IN"/>
          </a:p>
        </p:txBody>
      </p:sp>
      <p:cxnSp>
        <p:nvCxnSpPr>
          <p:cNvPr id="11" name="Straight Connector 10">
            <a:extLst>
              <a:ext uri="{FF2B5EF4-FFF2-40B4-BE49-F238E27FC236}">
                <a16:creationId xmlns:a16="http://schemas.microsoft.com/office/drawing/2014/main" id="{229E2909-DA80-4904-BCA2-6D4286915896}"/>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439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1307CD-1999-41F4-9289-B6BD2E225402}"/>
              </a:ext>
            </a:extLst>
          </p:cNvPr>
          <p:cNvSpPr/>
          <p:nvPr userDrawn="1"/>
        </p:nvSpPr>
        <p:spPr>
          <a:xfrm>
            <a:off x="1" y="0"/>
            <a:ext cx="350212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p:cNvSpPr>
            <a:spLocks noGrp="1"/>
          </p:cNvSpPr>
          <p:nvPr>
            <p:ph type="ftr" sz="quarter" idx="11"/>
          </p:nvPr>
        </p:nvSpPr>
        <p:spPr>
          <a:xfrm rot="16200000">
            <a:off x="9841399" y="4396806"/>
            <a:ext cx="3859795" cy="365125"/>
          </a:xfrm>
        </p:spPr>
        <p:txBody>
          <a:bodyPr/>
          <a:lstStyle>
            <a:lvl1pPr>
              <a:defRPr sz="1200" b="0" spc="600" baseline="0">
                <a:solidFill>
                  <a:schemeClr val="bg1"/>
                </a:solidFill>
              </a:defRPr>
            </a:lvl1pPr>
          </a:lstStyle>
          <a:p>
            <a:r>
              <a:rPr lang="en-US"/>
              <a:t>www.anubhavtrainings.com</a:t>
            </a:r>
            <a:endParaRPr lang="en-US" sz="1100" dirty="0"/>
          </a:p>
        </p:txBody>
      </p:sp>
      <p:sp>
        <p:nvSpPr>
          <p:cNvPr id="4" name="Slide Number Placeholder 3"/>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sp>
        <p:nvSpPr>
          <p:cNvPr id="9" name="Picture Placeholder 8">
            <a:extLst>
              <a:ext uri="{FF2B5EF4-FFF2-40B4-BE49-F238E27FC236}">
                <a16:creationId xmlns:a16="http://schemas.microsoft.com/office/drawing/2014/main" id="{24D0F311-D79F-4322-AB52-9BC049E51F05}"/>
              </a:ext>
            </a:extLst>
          </p:cNvPr>
          <p:cNvSpPr>
            <a:spLocks noGrp="1"/>
          </p:cNvSpPr>
          <p:nvPr>
            <p:ph type="pic" sz="quarter" idx="13"/>
          </p:nvPr>
        </p:nvSpPr>
        <p:spPr>
          <a:xfrm>
            <a:off x="1581020" y="1012663"/>
            <a:ext cx="4104456" cy="4832675"/>
          </a:xfrm>
          <a:custGeom>
            <a:avLst/>
            <a:gdLst>
              <a:gd name="connsiteX0" fmla="*/ 684090 w 4104456"/>
              <a:gd name="connsiteY0" fmla="*/ 0 h 4832675"/>
              <a:gd name="connsiteX1" fmla="*/ 3420366 w 4104456"/>
              <a:gd name="connsiteY1" fmla="*/ 0 h 4832675"/>
              <a:gd name="connsiteX2" fmla="*/ 4104456 w 4104456"/>
              <a:gd name="connsiteY2" fmla="*/ 684090 h 4832675"/>
              <a:gd name="connsiteX3" fmla="*/ 4104456 w 4104456"/>
              <a:gd name="connsiteY3" fmla="*/ 4148585 h 4832675"/>
              <a:gd name="connsiteX4" fmla="*/ 3420366 w 4104456"/>
              <a:gd name="connsiteY4" fmla="*/ 4832675 h 4832675"/>
              <a:gd name="connsiteX5" fmla="*/ 684090 w 4104456"/>
              <a:gd name="connsiteY5" fmla="*/ 4832675 h 4832675"/>
              <a:gd name="connsiteX6" fmla="*/ 0 w 4104456"/>
              <a:gd name="connsiteY6" fmla="*/ 4148585 h 4832675"/>
              <a:gd name="connsiteX7" fmla="*/ 0 w 4104456"/>
              <a:gd name="connsiteY7" fmla="*/ 684090 h 4832675"/>
              <a:gd name="connsiteX8" fmla="*/ 684090 w 4104456"/>
              <a:gd name="connsiteY8" fmla="*/ 0 h 483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456" h="4832675">
                <a:moveTo>
                  <a:pt x="684090" y="0"/>
                </a:moveTo>
                <a:lnTo>
                  <a:pt x="3420366" y="0"/>
                </a:lnTo>
                <a:cubicBezTo>
                  <a:pt x="3798178" y="0"/>
                  <a:pt x="4104456" y="306278"/>
                  <a:pt x="4104456" y="684090"/>
                </a:cubicBezTo>
                <a:lnTo>
                  <a:pt x="4104456" y="4148585"/>
                </a:lnTo>
                <a:cubicBezTo>
                  <a:pt x="4104456" y="4526397"/>
                  <a:pt x="3798178" y="4832675"/>
                  <a:pt x="3420366" y="4832675"/>
                </a:cubicBezTo>
                <a:lnTo>
                  <a:pt x="684090" y="4832675"/>
                </a:lnTo>
                <a:cubicBezTo>
                  <a:pt x="306278" y="4832675"/>
                  <a:pt x="0" y="4526397"/>
                  <a:pt x="0" y="4148585"/>
                </a:cubicBezTo>
                <a:lnTo>
                  <a:pt x="0" y="684090"/>
                </a:lnTo>
                <a:cubicBezTo>
                  <a:pt x="0" y="306278"/>
                  <a:pt x="306278" y="0"/>
                  <a:pt x="684090" y="0"/>
                </a:cubicBez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anchor="ctr">
            <a:noAutofit/>
          </a:bodyPr>
          <a:lstStyle>
            <a:lvl1pPr marL="0" indent="0" algn="ctr">
              <a:buNone/>
              <a:defRPr/>
            </a:lvl1pPr>
          </a:lstStyle>
          <a:p>
            <a:endParaRPr lang="en-IN"/>
          </a:p>
        </p:txBody>
      </p:sp>
      <p:cxnSp>
        <p:nvCxnSpPr>
          <p:cNvPr id="11" name="Straight Connector 10">
            <a:extLst>
              <a:ext uri="{FF2B5EF4-FFF2-40B4-BE49-F238E27FC236}">
                <a16:creationId xmlns:a16="http://schemas.microsoft.com/office/drawing/2014/main" id="{229E2909-DA80-4904-BCA2-6D4286915896}"/>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563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CEO">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1307CD-1999-41F4-9289-B6BD2E225402}"/>
              </a:ext>
            </a:extLst>
          </p:cNvPr>
          <p:cNvSpPr/>
          <p:nvPr userDrawn="1"/>
        </p:nvSpPr>
        <p:spPr>
          <a:xfrm>
            <a:off x="1" y="1027289"/>
            <a:ext cx="10990955" cy="48034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r>
              <a:rPr lang="en-US"/>
              <a:t>www.anubhavtrainings.com</a:t>
            </a:r>
          </a:p>
        </p:txBody>
      </p:sp>
      <p:sp>
        <p:nvSpPr>
          <p:cNvPr id="4" name="Slide Number Placeholder 3"/>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sp>
        <p:nvSpPr>
          <p:cNvPr id="7" name="Picture Placeholder 8">
            <a:extLst>
              <a:ext uri="{FF2B5EF4-FFF2-40B4-BE49-F238E27FC236}">
                <a16:creationId xmlns:a16="http://schemas.microsoft.com/office/drawing/2014/main" id="{C88E5976-482D-4CB9-829A-6E6FDAD3EC5B}"/>
              </a:ext>
            </a:extLst>
          </p:cNvPr>
          <p:cNvSpPr>
            <a:spLocks noGrp="1"/>
          </p:cNvSpPr>
          <p:nvPr>
            <p:ph type="pic" sz="quarter" idx="13"/>
          </p:nvPr>
        </p:nvSpPr>
        <p:spPr>
          <a:xfrm>
            <a:off x="7591793" y="1977611"/>
            <a:ext cx="2465368" cy="2902778"/>
          </a:xfrm>
          <a:custGeom>
            <a:avLst/>
            <a:gdLst>
              <a:gd name="connsiteX0" fmla="*/ 684090 w 4104456"/>
              <a:gd name="connsiteY0" fmla="*/ 0 h 4832675"/>
              <a:gd name="connsiteX1" fmla="*/ 3420366 w 4104456"/>
              <a:gd name="connsiteY1" fmla="*/ 0 h 4832675"/>
              <a:gd name="connsiteX2" fmla="*/ 4104456 w 4104456"/>
              <a:gd name="connsiteY2" fmla="*/ 684090 h 4832675"/>
              <a:gd name="connsiteX3" fmla="*/ 4104456 w 4104456"/>
              <a:gd name="connsiteY3" fmla="*/ 4148585 h 4832675"/>
              <a:gd name="connsiteX4" fmla="*/ 3420366 w 4104456"/>
              <a:gd name="connsiteY4" fmla="*/ 4832675 h 4832675"/>
              <a:gd name="connsiteX5" fmla="*/ 684090 w 4104456"/>
              <a:gd name="connsiteY5" fmla="*/ 4832675 h 4832675"/>
              <a:gd name="connsiteX6" fmla="*/ 0 w 4104456"/>
              <a:gd name="connsiteY6" fmla="*/ 4148585 h 4832675"/>
              <a:gd name="connsiteX7" fmla="*/ 0 w 4104456"/>
              <a:gd name="connsiteY7" fmla="*/ 684090 h 4832675"/>
              <a:gd name="connsiteX8" fmla="*/ 684090 w 4104456"/>
              <a:gd name="connsiteY8" fmla="*/ 0 h 483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456" h="4832675">
                <a:moveTo>
                  <a:pt x="684090" y="0"/>
                </a:moveTo>
                <a:lnTo>
                  <a:pt x="3420366" y="0"/>
                </a:lnTo>
                <a:cubicBezTo>
                  <a:pt x="3798178" y="0"/>
                  <a:pt x="4104456" y="306278"/>
                  <a:pt x="4104456" y="684090"/>
                </a:cubicBezTo>
                <a:lnTo>
                  <a:pt x="4104456" y="4148585"/>
                </a:lnTo>
                <a:cubicBezTo>
                  <a:pt x="4104456" y="4526397"/>
                  <a:pt x="3798178" y="4832675"/>
                  <a:pt x="3420366" y="4832675"/>
                </a:cubicBezTo>
                <a:lnTo>
                  <a:pt x="684090" y="4832675"/>
                </a:lnTo>
                <a:cubicBezTo>
                  <a:pt x="306278" y="4832675"/>
                  <a:pt x="0" y="4526397"/>
                  <a:pt x="0" y="4148585"/>
                </a:cubicBezTo>
                <a:lnTo>
                  <a:pt x="0" y="684090"/>
                </a:lnTo>
                <a:cubicBezTo>
                  <a:pt x="0" y="306278"/>
                  <a:pt x="306278" y="0"/>
                  <a:pt x="684090" y="0"/>
                </a:cubicBez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anchor="ctr">
            <a:noAutofit/>
          </a:bodyPr>
          <a:lstStyle>
            <a:lvl1pPr marL="0" indent="0" algn="ctr">
              <a:buNone/>
              <a:defRPr/>
            </a:lvl1pPr>
          </a:lstStyle>
          <a:p>
            <a:endParaRPr lang="en-IN"/>
          </a:p>
        </p:txBody>
      </p:sp>
      <p:cxnSp>
        <p:nvCxnSpPr>
          <p:cNvPr id="8" name="Straight Connector 7">
            <a:extLst>
              <a:ext uri="{FF2B5EF4-FFF2-40B4-BE49-F238E27FC236}">
                <a16:creationId xmlns:a16="http://schemas.microsoft.com/office/drawing/2014/main" id="{AE83695F-BA7B-48D2-90C3-CD0F22F9339A}"/>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357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r>
              <a:rPr lang="en-US"/>
              <a:t>www.anubhavtrainings.com</a:t>
            </a:r>
          </a:p>
        </p:txBody>
      </p:sp>
      <p:sp>
        <p:nvSpPr>
          <p:cNvPr id="9" name="Rectangle 8">
            <a:extLst>
              <a:ext uri="{FF2B5EF4-FFF2-40B4-BE49-F238E27FC236}">
                <a16:creationId xmlns:a16="http://schemas.microsoft.com/office/drawing/2014/main" id="{6C45143D-7CB5-4E74-8121-32B8BE028819}"/>
              </a:ext>
            </a:extLst>
          </p:cNvPr>
          <p:cNvSpPr/>
          <p:nvPr userDrawn="1"/>
        </p:nvSpPr>
        <p:spPr>
          <a:xfrm>
            <a:off x="2" y="1"/>
            <a:ext cx="10270874" cy="5661247"/>
          </a:xfrm>
          <a:prstGeom prst="rect">
            <a:avLst/>
          </a:prstGeom>
          <a:solidFill>
            <a:schemeClr val="accent2"/>
          </a:solidFill>
          <a:ln>
            <a:noFill/>
          </a:ln>
          <a:effectLst>
            <a:outerShdw blurRad="774700" dist="647700" dir="318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lide Number Placeholder 3">
            <a:extLst>
              <a:ext uri="{FF2B5EF4-FFF2-40B4-BE49-F238E27FC236}">
                <a16:creationId xmlns:a16="http://schemas.microsoft.com/office/drawing/2014/main" id="{D77687F7-744E-4003-8C14-9D1D7C0066F2}"/>
              </a:ext>
            </a:extLst>
          </p:cNvPr>
          <p:cNvSpPr>
            <a:spLocks noGrp="1"/>
          </p:cNvSpPr>
          <p:nvPr>
            <p:ph type="sldNum" sz="quarter" idx="12"/>
          </p:nvPr>
        </p:nvSpPr>
        <p:spPr>
          <a:xfrm>
            <a:off x="609441" y="6126164"/>
            <a:ext cx="732443" cy="365125"/>
          </a:xfrm>
        </p:spPr>
        <p:txBody>
          <a:bodyPr/>
          <a:lstStyle>
            <a:lvl1pPr algn="l">
              <a:defRPr sz="2000" b="1">
                <a:solidFill>
                  <a:schemeClr val="accent2"/>
                </a:solidFill>
              </a:defRPr>
            </a:lvl1pPr>
          </a:lstStyle>
          <a:p>
            <a:fld id="{96E69268-9C8B-4EBF-A9EE-DC5DC2D48DC3}" type="slidenum">
              <a:rPr lang="en-US" smtClean="0"/>
              <a:pPr/>
              <a:t>‹#›</a:t>
            </a:fld>
            <a:endParaRPr lang="en-US" dirty="0"/>
          </a:p>
        </p:txBody>
      </p:sp>
      <p:cxnSp>
        <p:nvCxnSpPr>
          <p:cNvPr id="12" name="Straight Connector 11">
            <a:extLst>
              <a:ext uri="{FF2B5EF4-FFF2-40B4-BE49-F238E27FC236}">
                <a16:creationId xmlns:a16="http://schemas.microsoft.com/office/drawing/2014/main" id="{222463F9-D770-4BAA-860E-420F21F797D5}"/>
              </a:ext>
            </a:extLst>
          </p:cNvPr>
          <p:cNvCxnSpPr>
            <a:cxnSpLocks/>
          </p:cNvCxnSpPr>
          <p:nvPr userDrawn="1"/>
        </p:nvCxnSpPr>
        <p:spPr>
          <a:xfrm flipH="1">
            <a:off x="1056367" y="6100673"/>
            <a:ext cx="119725" cy="419038"/>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316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accent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3ABB38C3-AB48-4A39-95B8-47A9D0F38945}"/>
              </a:ext>
            </a:extLst>
          </p:cNvPr>
          <p:cNvSpPr>
            <a:spLocks noGrp="1"/>
          </p:cNvSpPr>
          <p:nvPr>
            <p:ph type="pic" sz="quarter" idx="14"/>
          </p:nvPr>
        </p:nvSpPr>
        <p:spPr>
          <a:xfrm>
            <a:off x="609440" y="0"/>
            <a:ext cx="4824536" cy="4509120"/>
          </a:xfrm>
          <a:custGeom>
            <a:avLst/>
            <a:gdLst>
              <a:gd name="connsiteX0" fmla="*/ 0 w 4824536"/>
              <a:gd name="connsiteY0" fmla="*/ 0 h 4509120"/>
              <a:gd name="connsiteX1" fmla="*/ 4824536 w 4824536"/>
              <a:gd name="connsiteY1" fmla="*/ 0 h 4509120"/>
              <a:gd name="connsiteX2" fmla="*/ 4824536 w 4824536"/>
              <a:gd name="connsiteY2" fmla="*/ 4509120 h 4509120"/>
              <a:gd name="connsiteX3" fmla="*/ 0 w 4824536"/>
              <a:gd name="connsiteY3" fmla="*/ 4509120 h 4509120"/>
            </a:gdLst>
            <a:ahLst/>
            <a:cxnLst>
              <a:cxn ang="0">
                <a:pos x="connsiteX0" y="connsiteY0"/>
              </a:cxn>
              <a:cxn ang="0">
                <a:pos x="connsiteX1" y="connsiteY1"/>
              </a:cxn>
              <a:cxn ang="0">
                <a:pos x="connsiteX2" y="connsiteY2"/>
              </a:cxn>
              <a:cxn ang="0">
                <a:pos x="connsiteX3" y="connsiteY3"/>
              </a:cxn>
            </a:cxnLst>
            <a:rect l="l" t="t" r="r" b="b"/>
            <a:pathLst>
              <a:path w="4824536" h="4509120">
                <a:moveTo>
                  <a:pt x="0" y="0"/>
                </a:moveTo>
                <a:lnTo>
                  <a:pt x="4824536" y="0"/>
                </a:lnTo>
                <a:lnTo>
                  <a:pt x="4824536" y="4509120"/>
                </a:lnTo>
                <a:lnTo>
                  <a:pt x="0" y="4509120"/>
                </a:lnTo>
                <a:close/>
              </a:path>
            </a:pathLst>
          </a:custGeom>
          <a:solidFill>
            <a:schemeClr val="accent2"/>
          </a:solidFill>
          <a:effectLst>
            <a:outerShdw blurRad="774700" dist="647700" dir="9960000" algn="tr" rotWithShape="0">
              <a:prstClr val="black">
                <a:alpha val="32000"/>
              </a:prstClr>
            </a:outerShdw>
          </a:effectLst>
        </p:spPr>
        <p:txBody>
          <a:bodyPr wrap="square" anchor="ctr">
            <a:noAutofit/>
          </a:bodyPr>
          <a:lstStyle>
            <a:lvl1pPr marL="0" indent="0" algn="ctr">
              <a:buNone/>
              <a:defRPr>
                <a:solidFill>
                  <a:schemeClr val="bg1"/>
                </a:solidFill>
              </a:defRPr>
            </a:lvl1pPr>
          </a:lstStyle>
          <a:p>
            <a:endParaRPr lang="en-IN"/>
          </a:p>
        </p:txBody>
      </p:sp>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r>
              <a:rPr lang="en-US"/>
              <a:t>www.anubhavtrainings.com</a:t>
            </a:r>
          </a:p>
        </p:txBody>
      </p:sp>
      <p:sp>
        <p:nvSpPr>
          <p:cNvPr id="11" name="Slide Number Placeholder 3">
            <a:extLst>
              <a:ext uri="{FF2B5EF4-FFF2-40B4-BE49-F238E27FC236}">
                <a16:creationId xmlns:a16="http://schemas.microsoft.com/office/drawing/2014/main" id="{D77687F7-744E-4003-8C14-9D1D7C0066F2}"/>
              </a:ext>
            </a:extLst>
          </p:cNvPr>
          <p:cNvSpPr>
            <a:spLocks noGrp="1"/>
          </p:cNvSpPr>
          <p:nvPr>
            <p:ph type="sldNum" sz="quarter" idx="12"/>
          </p:nvPr>
        </p:nvSpPr>
        <p:spPr>
          <a:xfrm>
            <a:off x="609441" y="6126164"/>
            <a:ext cx="732443" cy="365125"/>
          </a:xfrm>
        </p:spPr>
        <p:txBody>
          <a:bodyPr/>
          <a:lstStyle>
            <a:lvl1pPr algn="l">
              <a:defRPr sz="2000" b="1">
                <a:solidFill>
                  <a:schemeClr val="bg1"/>
                </a:solidFill>
              </a:defRPr>
            </a:lvl1pPr>
          </a:lstStyle>
          <a:p>
            <a:fld id="{96E69268-9C8B-4EBF-A9EE-DC5DC2D48DC3}" type="slidenum">
              <a:rPr lang="en-US" smtClean="0"/>
              <a:pPr/>
              <a:t>‹#›</a:t>
            </a:fld>
            <a:endParaRPr lang="en-US" dirty="0"/>
          </a:p>
        </p:txBody>
      </p:sp>
      <p:cxnSp>
        <p:nvCxnSpPr>
          <p:cNvPr id="12" name="Straight Connector 11">
            <a:extLst>
              <a:ext uri="{FF2B5EF4-FFF2-40B4-BE49-F238E27FC236}">
                <a16:creationId xmlns:a16="http://schemas.microsoft.com/office/drawing/2014/main" id="{222463F9-D770-4BAA-860E-420F21F797D5}"/>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0932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r>
              <a:rPr lang="en-US"/>
              <a:t>www.anubhavtrainings.com</a:t>
            </a:r>
          </a:p>
        </p:txBody>
      </p:sp>
      <p:sp>
        <p:nvSpPr>
          <p:cNvPr id="11" name="Slide Number Placeholder 3">
            <a:extLst>
              <a:ext uri="{FF2B5EF4-FFF2-40B4-BE49-F238E27FC236}">
                <a16:creationId xmlns:a16="http://schemas.microsoft.com/office/drawing/2014/main" id="{D77687F7-744E-4003-8C14-9D1D7C0066F2}"/>
              </a:ext>
            </a:extLst>
          </p:cNvPr>
          <p:cNvSpPr>
            <a:spLocks noGrp="1"/>
          </p:cNvSpPr>
          <p:nvPr>
            <p:ph type="sldNum" sz="quarter" idx="12"/>
          </p:nvPr>
        </p:nvSpPr>
        <p:spPr>
          <a:xfrm>
            <a:off x="609441" y="6126164"/>
            <a:ext cx="732443" cy="365125"/>
          </a:xfrm>
        </p:spPr>
        <p:txBody>
          <a:bodyPr/>
          <a:lstStyle>
            <a:lvl1pPr algn="l">
              <a:defRPr sz="2000" b="1">
                <a:solidFill>
                  <a:schemeClr val="bg1"/>
                </a:solidFill>
              </a:defRPr>
            </a:lvl1pPr>
          </a:lstStyle>
          <a:p>
            <a:fld id="{96E69268-9C8B-4EBF-A9EE-DC5DC2D48DC3}" type="slidenum">
              <a:rPr lang="en-US" smtClean="0"/>
              <a:pPr/>
              <a:t>‹#›</a:t>
            </a:fld>
            <a:endParaRPr lang="en-US" dirty="0"/>
          </a:p>
        </p:txBody>
      </p:sp>
      <p:cxnSp>
        <p:nvCxnSpPr>
          <p:cNvPr id="12" name="Straight Connector 11">
            <a:extLst>
              <a:ext uri="{FF2B5EF4-FFF2-40B4-BE49-F238E27FC236}">
                <a16:creationId xmlns:a16="http://schemas.microsoft.com/office/drawing/2014/main" id="{222463F9-D770-4BAA-860E-420F21F797D5}"/>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2559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01">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FA352EE8-DDB9-609E-E82B-558092254E75}"/>
              </a:ext>
            </a:extLst>
          </p:cNvPr>
          <p:cNvSpPr/>
          <p:nvPr userDrawn="1"/>
        </p:nvSpPr>
        <p:spPr>
          <a:xfrm>
            <a:off x="-2330524" y="-15766"/>
            <a:ext cx="6065243" cy="6890306"/>
          </a:xfrm>
          <a:custGeom>
            <a:avLst/>
            <a:gdLst>
              <a:gd name="connsiteX0" fmla="*/ 2805601 w 6065243"/>
              <a:gd name="connsiteY0" fmla="*/ 0 h 6890306"/>
              <a:gd name="connsiteX1" fmla="*/ 6065243 w 6065243"/>
              <a:gd name="connsiteY1" fmla="*/ 0 h 6890306"/>
              <a:gd name="connsiteX2" fmla="*/ 3259642 w 6065243"/>
              <a:gd name="connsiteY2" fmla="*/ 6890306 h 6890306"/>
              <a:gd name="connsiteX3" fmla="*/ 0 w 6065243"/>
              <a:gd name="connsiteY3" fmla="*/ 6890306 h 6890306"/>
              <a:gd name="connsiteX4" fmla="*/ 2805601 w 6065243"/>
              <a:gd name="connsiteY4" fmla="*/ 0 h 689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243" h="6890306">
                <a:moveTo>
                  <a:pt x="2805601" y="0"/>
                </a:moveTo>
                <a:lnTo>
                  <a:pt x="6065243" y="0"/>
                </a:lnTo>
                <a:lnTo>
                  <a:pt x="3259642" y="6890306"/>
                </a:lnTo>
                <a:lnTo>
                  <a:pt x="0" y="6890306"/>
                </a:lnTo>
                <a:lnTo>
                  <a:pt x="2805601" y="0"/>
                </a:lnTo>
                <a:close/>
              </a:path>
            </a:pathLst>
          </a:cu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68596004-2F9F-A1FA-254D-6AB102D1C79D}"/>
              </a:ext>
            </a:extLst>
          </p:cNvPr>
          <p:cNvSpPr/>
          <p:nvPr userDrawn="1"/>
        </p:nvSpPr>
        <p:spPr>
          <a:xfrm>
            <a:off x="11244627" y="4641750"/>
            <a:ext cx="944199" cy="2225205"/>
          </a:xfrm>
          <a:custGeom>
            <a:avLst/>
            <a:gdLst>
              <a:gd name="connsiteX0" fmla="*/ 944199 w 944199"/>
              <a:gd name="connsiteY0" fmla="*/ 0 h 2225205"/>
              <a:gd name="connsiteX1" fmla="*/ 944199 w 944199"/>
              <a:gd name="connsiteY1" fmla="*/ 2225205 h 2225205"/>
              <a:gd name="connsiteX2" fmla="*/ 0 w 944199"/>
              <a:gd name="connsiteY2" fmla="*/ 2225205 h 2225205"/>
              <a:gd name="connsiteX3" fmla="*/ 944199 w 944199"/>
              <a:gd name="connsiteY3" fmla="*/ 0 h 2225205"/>
            </a:gdLst>
            <a:ahLst/>
            <a:cxnLst>
              <a:cxn ang="0">
                <a:pos x="connsiteX0" y="connsiteY0"/>
              </a:cxn>
              <a:cxn ang="0">
                <a:pos x="connsiteX1" y="connsiteY1"/>
              </a:cxn>
              <a:cxn ang="0">
                <a:pos x="connsiteX2" y="connsiteY2"/>
              </a:cxn>
              <a:cxn ang="0">
                <a:pos x="connsiteX3" y="connsiteY3"/>
              </a:cxn>
            </a:cxnLst>
            <a:rect l="l" t="t" r="r" b="b"/>
            <a:pathLst>
              <a:path w="944199" h="2225205">
                <a:moveTo>
                  <a:pt x="944199" y="0"/>
                </a:moveTo>
                <a:lnTo>
                  <a:pt x="944199" y="2225205"/>
                </a:lnTo>
                <a:lnTo>
                  <a:pt x="0" y="2225205"/>
                </a:lnTo>
                <a:lnTo>
                  <a:pt x="9441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 name="Freeform: Shape 13">
            <a:extLst>
              <a:ext uri="{FF2B5EF4-FFF2-40B4-BE49-F238E27FC236}">
                <a16:creationId xmlns:a16="http://schemas.microsoft.com/office/drawing/2014/main" id="{6EBADFA8-DAE7-4752-9135-6AA18BD7F7CF}"/>
              </a:ext>
            </a:extLst>
          </p:cNvPr>
          <p:cNvSpPr/>
          <p:nvPr userDrawn="1"/>
        </p:nvSpPr>
        <p:spPr>
          <a:xfrm>
            <a:off x="-1" y="0"/>
            <a:ext cx="1557909" cy="1409738"/>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6" name="Parallelogram 15">
            <a:extLst>
              <a:ext uri="{FF2B5EF4-FFF2-40B4-BE49-F238E27FC236}">
                <a16:creationId xmlns:a16="http://schemas.microsoft.com/office/drawing/2014/main" id="{F61FC2AC-69EA-2C8B-044D-8FC43746D878}"/>
              </a:ext>
            </a:extLst>
          </p:cNvPr>
          <p:cNvSpPr/>
          <p:nvPr userDrawn="1"/>
        </p:nvSpPr>
        <p:spPr>
          <a:xfrm>
            <a:off x="11047863" y="6231003"/>
            <a:ext cx="934541" cy="398360"/>
          </a:xfrm>
          <a:prstGeom prst="parallelogram">
            <a:avLst>
              <a:gd name="adj" fmla="val 403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3">
            <a:extLst>
              <a:ext uri="{FF2B5EF4-FFF2-40B4-BE49-F238E27FC236}">
                <a16:creationId xmlns:a16="http://schemas.microsoft.com/office/drawing/2014/main" id="{72C7E573-9F77-4679-4116-1852C2E18F8F}"/>
              </a:ext>
            </a:extLst>
          </p:cNvPr>
          <p:cNvSpPr>
            <a:spLocks noGrp="1"/>
          </p:cNvSpPr>
          <p:nvPr>
            <p:ph type="ftr" sz="quarter" idx="11"/>
          </p:nvPr>
        </p:nvSpPr>
        <p:spPr>
          <a:xfrm>
            <a:off x="8110636" y="6233120"/>
            <a:ext cx="2677919" cy="365125"/>
          </a:xfrm>
        </p:spPr>
        <p:txBody>
          <a:bodyPr/>
          <a:lstStyle>
            <a:lvl1pPr algn="r">
              <a:defRPr/>
            </a:lvl1pPr>
          </a:lstStyle>
          <a:p>
            <a:r>
              <a:rPr lang="en-US"/>
              <a:t>www.anubhavtrainings.com</a:t>
            </a:r>
            <a:endParaRPr lang="en-US" dirty="0"/>
          </a:p>
        </p:txBody>
      </p:sp>
      <p:sp>
        <p:nvSpPr>
          <p:cNvPr id="19" name="Slide Number Placeholder 4">
            <a:extLst>
              <a:ext uri="{FF2B5EF4-FFF2-40B4-BE49-F238E27FC236}">
                <a16:creationId xmlns:a16="http://schemas.microsoft.com/office/drawing/2014/main" id="{FEB558E2-FA1A-456D-8735-2D19A0EEF031}"/>
              </a:ext>
            </a:extLst>
          </p:cNvPr>
          <p:cNvSpPr>
            <a:spLocks noGrp="1"/>
          </p:cNvSpPr>
          <p:nvPr>
            <p:ph type="sldNum" sz="quarter" idx="12"/>
          </p:nvPr>
        </p:nvSpPr>
        <p:spPr>
          <a:xfrm>
            <a:off x="11259404" y="6245529"/>
            <a:ext cx="506804" cy="369310"/>
          </a:xfrm>
        </p:spPr>
        <p:txBody>
          <a:bodyPr tIns="0" bIns="0">
            <a:noAutofit/>
          </a:bodyPr>
          <a:lstStyle>
            <a:lvl1pPr algn="ctr">
              <a:defRPr sz="2000" b="1">
                <a:solidFill>
                  <a:schemeClr val="bg1"/>
                </a:solidFill>
              </a:defRPr>
            </a:lvl1pPr>
          </a:lstStyle>
          <a:p>
            <a:fld id="{96E69268-9C8B-4EBF-A9EE-DC5DC2D48DC3}" type="slidenum">
              <a:rPr lang="en-US" smtClean="0"/>
              <a:pPr/>
              <a:t>‹#›</a:t>
            </a:fld>
            <a:endParaRPr lang="en-US" dirty="0"/>
          </a:p>
        </p:txBody>
      </p:sp>
      <p:sp>
        <p:nvSpPr>
          <p:cNvPr id="20" name="Title 1">
            <a:extLst>
              <a:ext uri="{FF2B5EF4-FFF2-40B4-BE49-F238E27FC236}">
                <a16:creationId xmlns:a16="http://schemas.microsoft.com/office/drawing/2014/main" id="{2334E38C-AEC6-6E58-3888-18FAE6D53D9A}"/>
              </a:ext>
            </a:extLst>
          </p:cNvPr>
          <p:cNvSpPr>
            <a:spLocks noGrp="1"/>
          </p:cNvSpPr>
          <p:nvPr>
            <p:ph type="title"/>
          </p:nvPr>
        </p:nvSpPr>
        <p:spPr>
          <a:xfrm>
            <a:off x="1867036" y="655752"/>
            <a:ext cx="9411951" cy="685016"/>
          </a:xfrm>
        </p:spPr>
        <p:txBody>
          <a:bodyPr anchor="b">
            <a:noAutofit/>
          </a:bodyPr>
          <a:lstStyle>
            <a:lvl1pPr>
              <a:defRPr sz="4000" b="1">
                <a:solidFill>
                  <a:schemeClr val="accent2"/>
                </a:solidFill>
                <a:latin typeface="+mn-lt"/>
              </a:defRPr>
            </a:lvl1pPr>
          </a:lstStyle>
          <a:p>
            <a:r>
              <a:rPr lang="en-US" dirty="0"/>
              <a:t>Click to edit</a:t>
            </a:r>
          </a:p>
        </p:txBody>
      </p:sp>
    </p:spTree>
    <p:extLst>
      <p:ext uri="{BB962C8B-B14F-4D97-AF65-F5344CB8AC3E}">
        <p14:creationId xmlns:p14="http://schemas.microsoft.com/office/powerpoint/2010/main" val="3723040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9DDCA27-5BCB-03DC-D6FE-AC92938CFFF4}"/>
              </a:ext>
            </a:extLst>
          </p:cNvPr>
          <p:cNvSpPr/>
          <p:nvPr userDrawn="1"/>
        </p:nvSpPr>
        <p:spPr>
          <a:xfrm>
            <a:off x="262293" y="-15766"/>
            <a:ext cx="6065243" cy="6890306"/>
          </a:xfrm>
          <a:custGeom>
            <a:avLst/>
            <a:gdLst>
              <a:gd name="connsiteX0" fmla="*/ 2805601 w 6065243"/>
              <a:gd name="connsiteY0" fmla="*/ 0 h 6890306"/>
              <a:gd name="connsiteX1" fmla="*/ 6065243 w 6065243"/>
              <a:gd name="connsiteY1" fmla="*/ 0 h 6890306"/>
              <a:gd name="connsiteX2" fmla="*/ 3259642 w 6065243"/>
              <a:gd name="connsiteY2" fmla="*/ 6890306 h 6890306"/>
              <a:gd name="connsiteX3" fmla="*/ 0 w 6065243"/>
              <a:gd name="connsiteY3" fmla="*/ 6890306 h 6890306"/>
              <a:gd name="connsiteX4" fmla="*/ 2805601 w 6065243"/>
              <a:gd name="connsiteY4" fmla="*/ 0 h 689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243" h="6890306">
                <a:moveTo>
                  <a:pt x="2805601" y="0"/>
                </a:moveTo>
                <a:lnTo>
                  <a:pt x="6065243" y="0"/>
                </a:lnTo>
                <a:lnTo>
                  <a:pt x="3259642" y="6890306"/>
                </a:lnTo>
                <a:lnTo>
                  <a:pt x="0" y="6890306"/>
                </a:lnTo>
                <a:lnTo>
                  <a:pt x="2805601" y="0"/>
                </a:lnTo>
                <a:close/>
              </a:path>
            </a:pathLst>
          </a:cu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68596004-2F9F-A1FA-254D-6AB102D1C79D}"/>
              </a:ext>
            </a:extLst>
          </p:cNvPr>
          <p:cNvSpPr/>
          <p:nvPr userDrawn="1"/>
        </p:nvSpPr>
        <p:spPr>
          <a:xfrm>
            <a:off x="11244627" y="4641750"/>
            <a:ext cx="944199" cy="2225205"/>
          </a:xfrm>
          <a:custGeom>
            <a:avLst/>
            <a:gdLst>
              <a:gd name="connsiteX0" fmla="*/ 944199 w 944199"/>
              <a:gd name="connsiteY0" fmla="*/ 0 h 2225205"/>
              <a:gd name="connsiteX1" fmla="*/ 944199 w 944199"/>
              <a:gd name="connsiteY1" fmla="*/ 2225205 h 2225205"/>
              <a:gd name="connsiteX2" fmla="*/ 0 w 944199"/>
              <a:gd name="connsiteY2" fmla="*/ 2225205 h 2225205"/>
              <a:gd name="connsiteX3" fmla="*/ 944199 w 944199"/>
              <a:gd name="connsiteY3" fmla="*/ 0 h 2225205"/>
            </a:gdLst>
            <a:ahLst/>
            <a:cxnLst>
              <a:cxn ang="0">
                <a:pos x="connsiteX0" y="connsiteY0"/>
              </a:cxn>
              <a:cxn ang="0">
                <a:pos x="connsiteX1" y="connsiteY1"/>
              </a:cxn>
              <a:cxn ang="0">
                <a:pos x="connsiteX2" y="connsiteY2"/>
              </a:cxn>
              <a:cxn ang="0">
                <a:pos x="connsiteX3" y="connsiteY3"/>
              </a:cxn>
            </a:cxnLst>
            <a:rect l="l" t="t" r="r" b="b"/>
            <a:pathLst>
              <a:path w="944199" h="2225205">
                <a:moveTo>
                  <a:pt x="944199" y="0"/>
                </a:moveTo>
                <a:lnTo>
                  <a:pt x="944199" y="2225205"/>
                </a:lnTo>
                <a:lnTo>
                  <a:pt x="0" y="2225205"/>
                </a:lnTo>
                <a:lnTo>
                  <a:pt x="94419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p:cNvSpPr>
            <a:spLocks noGrp="1"/>
          </p:cNvSpPr>
          <p:nvPr>
            <p:ph type="title"/>
          </p:nvPr>
        </p:nvSpPr>
        <p:spPr>
          <a:xfrm>
            <a:off x="6096000" y="1124744"/>
            <a:ext cx="4318892" cy="1296144"/>
          </a:xfrm>
        </p:spPr>
        <p:txBody>
          <a:bodyPr anchor="b">
            <a:noAutofit/>
          </a:bodyPr>
          <a:lstStyle>
            <a:lvl1pPr>
              <a:defRPr sz="4000" b="1">
                <a:solidFill>
                  <a:schemeClr val="accent2"/>
                </a:solidFill>
                <a:latin typeface="+mn-lt"/>
              </a:defRPr>
            </a:lvl1pPr>
          </a:lstStyle>
          <a:p>
            <a:r>
              <a:rPr lang="en-US" dirty="0"/>
              <a:t>Click to edit</a:t>
            </a:r>
          </a:p>
        </p:txBody>
      </p:sp>
      <p:sp>
        <p:nvSpPr>
          <p:cNvPr id="10" name="Parallelogram 9">
            <a:extLst>
              <a:ext uri="{FF2B5EF4-FFF2-40B4-BE49-F238E27FC236}">
                <a16:creationId xmlns:a16="http://schemas.microsoft.com/office/drawing/2014/main" id="{B492B5D2-FE12-5037-C770-7FECB72D4AC4}"/>
              </a:ext>
            </a:extLst>
          </p:cNvPr>
          <p:cNvSpPr/>
          <p:nvPr userDrawn="1"/>
        </p:nvSpPr>
        <p:spPr>
          <a:xfrm>
            <a:off x="11047863" y="6231003"/>
            <a:ext cx="934541" cy="398360"/>
          </a:xfrm>
          <a:prstGeom prst="parallelogram">
            <a:avLst>
              <a:gd name="adj" fmla="val 403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ooter Placeholder 3"/>
          <p:cNvSpPr>
            <a:spLocks noGrp="1"/>
          </p:cNvSpPr>
          <p:nvPr>
            <p:ph type="ftr" sz="quarter" idx="11"/>
          </p:nvPr>
        </p:nvSpPr>
        <p:spPr>
          <a:xfrm>
            <a:off x="8110636" y="6233120"/>
            <a:ext cx="2677919" cy="365125"/>
          </a:xfrm>
        </p:spPr>
        <p:txBody>
          <a:bodyPr/>
          <a:lstStyle>
            <a:lvl1pPr algn="r">
              <a:defRPr/>
            </a:lvl1pPr>
          </a:lstStyle>
          <a:p>
            <a:endParaRPr lang="en-US" dirty="0"/>
          </a:p>
        </p:txBody>
      </p:sp>
      <p:sp>
        <p:nvSpPr>
          <p:cNvPr id="5" name="Slide Number Placeholder 4"/>
          <p:cNvSpPr>
            <a:spLocks noGrp="1"/>
          </p:cNvSpPr>
          <p:nvPr>
            <p:ph type="sldNum" sz="quarter" idx="12"/>
          </p:nvPr>
        </p:nvSpPr>
        <p:spPr>
          <a:xfrm>
            <a:off x="11259404" y="6245529"/>
            <a:ext cx="506804" cy="369310"/>
          </a:xfrm>
        </p:spPr>
        <p:txBody>
          <a:bodyPr tIns="0" bIns="0">
            <a:noAutofit/>
          </a:bodyPr>
          <a:lstStyle>
            <a:lvl1pPr algn="ctr">
              <a:defRPr sz="2000" b="1">
                <a:solidFill>
                  <a:schemeClr val="bg1"/>
                </a:solidFill>
              </a:defRPr>
            </a:lvl1pPr>
          </a:lstStyle>
          <a:p>
            <a:fld id="{96E69268-9C8B-4EBF-A9EE-DC5DC2D48DC3}" type="slidenum">
              <a:rPr lang="en-US" smtClean="0"/>
              <a:pPr/>
              <a:t>‹#›</a:t>
            </a:fld>
            <a:endParaRPr lang="en-US" dirty="0"/>
          </a:p>
        </p:txBody>
      </p:sp>
      <p:sp>
        <p:nvSpPr>
          <p:cNvPr id="13" name="Text Placeholder 12">
            <a:extLst>
              <a:ext uri="{FF2B5EF4-FFF2-40B4-BE49-F238E27FC236}">
                <a16:creationId xmlns:a16="http://schemas.microsoft.com/office/drawing/2014/main" id="{29B73E21-667B-E804-E262-F5EFCBB83F51}"/>
              </a:ext>
            </a:extLst>
          </p:cNvPr>
          <p:cNvSpPr>
            <a:spLocks noGrp="1"/>
          </p:cNvSpPr>
          <p:nvPr>
            <p:ph type="body" sz="quarter" idx="13"/>
          </p:nvPr>
        </p:nvSpPr>
        <p:spPr>
          <a:xfrm>
            <a:off x="6094413" y="2529840"/>
            <a:ext cx="4329112" cy="3459480"/>
          </a:xfrm>
        </p:spPr>
        <p:txBody>
          <a:bodyPr>
            <a:normAutofit/>
          </a:bodyPr>
          <a:lstStyle>
            <a:lvl1pPr marL="457120" indent="-457120">
              <a:buFont typeface="Wingdings" panose="05000000000000000000" pitchFamily="2" charset="2"/>
              <a:buChar char="Ø"/>
              <a:defRPr sz="2400">
                <a:solidFill>
                  <a:schemeClr val="tx1">
                    <a:lumMod val="65000"/>
                    <a:lumOff val="35000"/>
                  </a:schemeClr>
                </a:solidFill>
                <a:latin typeface="+mn-lt"/>
              </a:defRPr>
            </a:lvl1pPr>
          </a:lstStyle>
          <a:p>
            <a:pPr lvl="0"/>
            <a:r>
              <a:rPr lang="en-US" dirty="0"/>
              <a:t>Click to edit</a:t>
            </a:r>
            <a:endParaRPr lang="en-IN" dirty="0"/>
          </a:p>
        </p:txBody>
      </p:sp>
      <p:sp>
        <p:nvSpPr>
          <p:cNvPr id="17" name="Picture Placeholder 16">
            <a:extLst>
              <a:ext uri="{FF2B5EF4-FFF2-40B4-BE49-F238E27FC236}">
                <a16:creationId xmlns:a16="http://schemas.microsoft.com/office/drawing/2014/main" id="{3367D9FB-CAC8-00C6-5140-05364826A4F6}"/>
              </a:ext>
            </a:extLst>
          </p:cNvPr>
          <p:cNvSpPr>
            <a:spLocks noGrp="1"/>
          </p:cNvSpPr>
          <p:nvPr>
            <p:ph type="pic" sz="quarter" idx="14"/>
          </p:nvPr>
        </p:nvSpPr>
        <p:spPr>
          <a:xfrm>
            <a:off x="0" y="476671"/>
            <a:ext cx="5103233" cy="5904656"/>
          </a:xfrm>
          <a:custGeom>
            <a:avLst/>
            <a:gdLst>
              <a:gd name="connsiteX0" fmla="*/ 0 w 5103233"/>
              <a:gd name="connsiteY0" fmla="*/ 0 h 5904656"/>
              <a:gd name="connsiteX1" fmla="*/ 5103233 w 5103233"/>
              <a:gd name="connsiteY1" fmla="*/ 0 h 5904656"/>
              <a:gd name="connsiteX2" fmla="*/ 2644948 w 5103233"/>
              <a:gd name="connsiteY2" fmla="*/ 5904656 h 5904656"/>
              <a:gd name="connsiteX3" fmla="*/ 0 w 5103233"/>
              <a:gd name="connsiteY3" fmla="*/ 5904656 h 5904656"/>
            </a:gdLst>
            <a:ahLst/>
            <a:cxnLst>
              <a:cxn ang="0">
                <a:pos x="connsiteX0" y="connsiteY0"/>
              </a:cxn>
              <a:cxn ang="0">
                <a:pos x="connsiteX1" y="connsiteY1"/>
              </a:cxn>
              <a:cxn ang="0">
                <a:pos x="connsiteX2" y="connsiteY2"/>
              </a:cxn>
              <a:cxn ang="0">
                <a:pos x="connsiteX3" y="connsiteY3"/>
              </a:cxn>
            </a:cxnLst>
            <a:rect l="l" t="t" r="r" b="b"/>
            <a:pathLst>
              <a:path w="5103233" h="5904656">
                <a:moveTo>
                  <a:pt x="0" y="0"/>
                </a:moveTo>
                <a:lnTo>
                  <a:pt x="5103233" y="0"/>
                </a:lnTo>
                <a:lnTo>
                  <a:pt x="2644948" y="5904656"/>
                </a:lnTo>
                <a:lnTo>
                  <a:pt x="0" y="5904656"/>
                </a:lnTo>
                <a:close/>
              </a:path>
            </a:pathLst>
          </a:custGeom>
        </p:spPr>
        <p:txBody>
          <a:bodyPr wrap="square" anchor="ctr">
            <a:noAutofit/>
          </a:bodyPr>
          <a:lstStyle>
            <a:lvl1pPr marL="0" indent="0" algn="ctr">
              <a:buFontTx/>
              <a:buNone/>
              <a:defRPr>
                <a:solidFill>
                  <a:schemeClr val="bg1"/>
                </a:solidFill>
              </a:defRPr>
            </a:lvl1pPr>
          </a:lstStyle>
          <a:p>
            <a:endParaRPr lang="en-IN"/>
          </a:p>
        </p:txBody>
      </p:sp>
    </p:spTree>
    <p:extLst>
      <p:ext uri="{BB962C8B-B14F-4D97-AF65-F5344CB8AC3E}">
        <p14:creationId xmlns:p14="http://schemas.microsoft.com/office/powerpoint/2010/main" val="871839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073064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12/15/2023</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2.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12/15/2023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74" r:id="rId10"/>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09441" y="6126164"/>
            <a:ext cx="3859795" cy="365125"/>
          </a:xfrm>
          <a:prstGeom prst="rect">
            <a:avLst/>
          </a:prstGeom>
        </p:spPr>
        <p:txBody>
          <a:bodyPr vert="horz" lIns="0" tIns="60949" rIns="0" bIns="60949" rtlCol="0" anchor="ctr"/>
          <a:lstStyle>
            <a:lvl1pPr algn="l">
              <a:defRPr sz="1600" b="1">
                <a:solidFill>
                  <a:schemeClr val="tx1">
                    <a:tint val="75000"/>
                  </a:schemeClr>
                </a:solidFill>
              </a:defRPr>
            </a:lvl1pPr>
          </a:lstStyle>
          <a:p>
            <a:r>
              <a:rPr lang="en-US"/>
              <a:t>www.anubhavtrainings.com</a:t>
            </a:r>
            <a:endParaRPr lang="en-US" dirty="0"/>
          </a:p>
        </p:txBody>
      </p:sp>
      <p:sp>
        <p:nvSpPr>
          <p:cNvPr id="6" name="Slide Number Placeholder 5"/>
          <p:cNvSpPr>
            <a:spLocks noGrp="1"/>
          </p:cNvSpPr>
          <p:nvPr>
            <p:ph type="sldNum" sz="quarter" idx="4"/>
          </p:nvPr>
        </p:nvSpPr>
        <p:spPr>
          <a:xfrm>
            <a:off x="8735325" y="6126164"/>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31757655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sldNum="0" hdr="0" dt="0"/>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hyperlink" Target="https://help.sap.com/docs/build-process-automation/sap-build-process-automation/configure-sap-build-process-automation-destinations" TargetMode="External"/><Relationship Id="rId3" Type="http://schemas.openxmlformats.org/officeDocument/2006/relationships/image" Target="../media/image2.png"/><Relationship Id="rId7" Type="http://schemas.openxmlformats.org/officeDocument/2006/relationships/hyperlink" Target="https://help.sap.com/docs/build-process-automation/sap-build-process-automation/assign-sap-build-work-zone-roles-to-users" TargetMode="External"/><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hyperlink" Target="https://help.sap.com/docs/build-process-automation/sap-build-process-automation/create-service-key-for-sap-build-process-automation-instance" TargetMode="External"/><Relationship Id="rId5" Type="http://schemas.openxmlformats.org/officeDocument/2006/relationships/hyperlink" Target="https://help.sap.com/docs/build-process-automation/sap-build-process-automation/create-space-and-service-instance" TargetMode="External"/><Relationship Id="rId4" Type="http://schemas.openxmlformats.org/officeDocument/2006/relationships/hyperlink" Target="https://help.sap.com/docs/build-process-automation/sap-build-process-automation/initial-setup"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hyperlink" Target="https://www.anubhavtrainings.com/ui5-and-odata-trainin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3.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hyperlink" Target="https://register.sapdevcenter.com/SUPSignForms/?server=sapes5" TargetMode="External"/><Relationship Id="rId5" Type="http://schemas.openxmlformats.org/officeDocument/2006/relationships/hyperlink" Target="https://sapes5.sapdevcenter.com/sap/opu/odata/sap/EPM_REF_APPS_SHOP_SRV/?sap-client=002" TargetMode="External"/><Relationship Id="rId4" Type="http://schemas.openxmlformats.org/officeDocument/2006/relationships/hyperlink" Target="https://register.sapdevcenter.com/SUPSignForm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29.jpe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3.xml"/><Relationship Id="rId5" Type="http://schemas.openxmlformats.org/officeDocument/2006/relationships/image" Target="../media/image32.png"/><Relationship Id="rId4" Type="http://schemas.openxmlformats.org/officeDocument/2006/relationships/hyperlink" Target="https://api.sap.com/api/SAP_CP_Workflow_CF/resource"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3.xml"/><Relationship Id="rId4" Type="http://schemas.openxmlformats.org/officeDocument/2006/relationships/hyperlink" Target="https://898789e9.authentication.eu10.hana.ondemand.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3.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3.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hyperlink" Target="https://help.sap.com/docs/WORKFLOW/f85276c5069a429fa37d1cd352785c25/a24a9482314344f780e48f3195597cb2.html"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3.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hyperlink" Target="https://help.sap.com/docs/WORKFLOW/e157c391253b4ecd93647bf232d18a83/9f91b1c0fac3414d9cba1015dea381f1.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hyperlink" Target="http://www.dribbble.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tiff"/><Relationship Id="rId2" Type="http://schemas.openxmlformats.org/officeDocument/2006/relationships/notesSlide" Target="../notesSlides/notesSlide57.xml"/><Relationship Id="rId1" Type="http://schemas.openxmlformats.org/officeDocument/2006/relationships/slideLayout" Target="../slideLayouts/slideLayout10.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tiff"/><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3530893" y="2601545"/>
            <a:ext cx="5086633" cy="827455"/>
          </a:xfrm>
        </p:spPr>
        <p:txBody>
          <a:bodyPr anchor="ctr"/>
          <a:lstStyle/>
          <a:p>
            <a:r>
              <a:rPr lang="en-US" sz="4800" dirty="0">
                <a:solidFill>
                  <a:schemeClr val="bg1"/>
                </a:solidFill>
                <a:latin typeface="Arial Black" panose="020B0A04020102020204" pitchFamily="34" charset="0"/>
              </a:rPr>
              <a:t>SAP BTP CLD500 Training</a:t>
            </a:r>
            <a:endParaRPr lang="en-IN" dirty="0">
              <a:solidFill>
                <a:schemeClr val="bg1"/>
              </a:solidFill>
              <a:latin typeface="Arial Black" panose="020B0A04020102020204" pitchFamily="34"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p:txBody>
          <a:bodyPr/>
          <a:lstStyle/>
          <a:p>
            <a:r>
              <a:rPr lang="en-IN" spc="100" dirty="0">
                <a:latin typeface="Cooper Black" panose="0208090404030B020404" pitchFamily="18" charset="0"/>
              </a:rPr>
              <a:t>www.AnubhavTrainings.com</a:t>
            </a: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3296764" y="3933056"/>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000" dirty="0">
                <a:solidFill>
                  <a:srgbClr val="00B0F0"/>
                </a:solidFill>
                <a:latin typeface="Amasis MT Pro Black" panose="02040A04050005020304" pitchFamily="18" charset="0"/>
              </a:rPr>
              <a:t>Anubhav Oberoy</a:t>
            </a:r>
          </a:p>
        </p:txBody>
      </p:sp>
      <p:sp>
        <p:nvSpPr>
          <p:cNvPr id="2" name="TextBox 1">
            <a:extLst>
              <a:ext uri="{FF2B5EF4-FFF2-40B4-BE49-F238E27FC236}">
                <a16:creationId xmlns:a16="http://schemas.microsoft.com/office/drawing/2014/main" id="{66565992-7E12-89E4-D7DB-B3B44A1FB17D}"/>
              </a:ext>
            </a:extLst>
          </p:cNvPr>
          <p:cNvSpPr txBox="1"/>
          <p:nvPr/>
        </p:nvSpPr>
        <p:spPr>
          <a:xfrm>
            <a:off x="5230316" y="4968381"/>
            <a:ext cx="3963274" cy="338554"/>
          </a:xfrm>
          <a:prstGeom prst="rect">
            <a:avLst/>
          </a:prstGeom>
          <a:noFill/>
        </p:spPr>
        <p:txBody>
          <a:bodyPr wrap="square" rtlCol="0">
            <a:spAutoFit/>
          </a:bodyPr>
          <a:lstStyle/>
          <a:p>
            <a:r>
              <a:rPr lang="en-US" sz="1600" dirty="0">
                <a:solidFill>
                  <a:srgbClr val="FFFF00"/>
                </a:solidFill>
              </a:rPr>
              <a:t>Follow excellence with sheer passion</a:t>
            </a:r>
          </a:p>
        </p:txBody>
      </p:sp>
      <p:sp>
        <p:nvSpPr>
          <p:cNvPr id="3" name="Rectangle 2">
            <a:extLst>
              <a:ext uri="{FF2B5EF4-FFF2-40B4-BE49-F238E27FC236}">
                <a16:creationId xmlns:a16="http://schemas.microsoft.com/office/drawing/2014/main" id="{07AD4BE1-A039-0C39-03C6-B87E08B37A06}"/>
              </a:ext>
            </a:extLst>
          </p:cNvPr>
          <p:cNvSpPr/>
          <p:nvPr/>
        </p:nvSpPr>
        <p:spPr>
          <a:xfrm>
            <a:off x="3530893" y="1196752"/>
            <a:ext cx="2059463"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50000"/>
                  </a:schemeClr>
                </a:solidFill>
              </a:rPr>
              <a:t>Day 2</a:t>
            </a:r>
          </a:p>
        </p:txBody>
      </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10</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What is Business Process and BPM</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185214"/>
          </a:xfrm>
          <a:prstGeom prst="rect">
            <a:avLst/>
          </a:prstGeom>
          <a:noFill/>
        </p:spPr>
        <p:txBody>
          <a:bodyPr wrap="square" rtlCol="0">
            <a:spAutoFit/>
          </a:bodyPr>
          <a:lstStyle/>
          <a:p>
            <a:r>
              <a:rPr lang="en-IN" sz="1200" dirty="0">
                <a:solidFill>
                  <a:srgbClr val="475E75"/>
                </a:solidFill>
                <a:latin typeface="72" panose="020B0503030000000003" pitchFamily="34" charset="0"/>
              </a:rPr>
              <a:t>In big organizations the large number of employees can only be managed when we have pre-defined, standardized processes. Processes in each area like leave request/approval, SRM purchasing, Order-to-cash, order approval, maintenance contract preparation, procure-to-pay, hiring.</a:t>
            </a:r>
          </a:p>
          <a:p>
            <a:endParaRPr lang="en-IN" sz="1200" dirty="0">
              <a:solidFill>
                <a:srgbClr val="475E75"/>
              </a:solidFill>
              <a:latin typeface="72" panose="020B0503030000000003" pitchFamily="34" charset="0"/>
            </a:endParaRPr>
          </a:p>
          <a:p>
            <a:r>
              <a:rPr lang="en-IN" sz="1200" dirty="0">
                <a:solidFill>
                  <a:srgbClr val="475E75"/>
                </a:solidFill>
                <a:latin typeface="72" panose="020B0503030000000003" pitchFamily="34" charset="0"/>
              </a:rPr>
              <a:t>Business process is the heart of an ERP system and a software which manages such business processes is called BPM.</a:t>
            </a:r>
          </a:p>
          <a:p>
            <a:r>
              <a:rPr lang="en-IN" sz="1200" dirty="0">
                <a:solidFill>
                  <a:srgbClr val="475E75"/>
                </a:solidFill>
                <a:latin typeface="72" panose="020B0503030000000003" pitchFamily="34" charset="0"/>
              </a:rPr>
              <a:t>It is in the best benefit of a company to comply to business process is to automate the same.</a:t>
            </a:r>
          </a:p>
          <a:p>
            <a:endParaRPr lang="en-IN" sz="1600" dirty="0"/>
          </a:p>
          <a:p>
            <a:r>
              <a:rPr lang="en-US" sz="1200" b="0" i="0" dirty="0">
                <a:solidFill>
                  <a:srgbClr val="475E75"/>
                </a:solidFill>
                <a:effectLst/>
                <a:latin typeface="72" panose="020B0503030000000003" pitchFamily="34" charset="0"/>
              </a:rPr>
              <a:t>First, let’s clarify why businesses need Business Process Management Software (BPMS) like SAP Build Process Automation. In a company running thousands of processes, it can be challenging for management to see where things are going wrong. In the end, it all comes down to how well business processes can be defined and executed. Business Process Management Software helps you to bring structure into the large amount of your company’s business processes. It helps to prevent potential chaos and to clearly define and manage the processes. Let’s have a look at the consequences that poorly defined business processes mean for your company, and which benefits well-defined business processes offer.</a:t>
            </a:r>
            <a:endParaRPr lang="en-IN" sz="1600" dirty="0"/>
          </a:p>
        </p:txBody>
      </p:sp>
      <p:pic>
        <p:nvPicPr>
          <p:cNvPr id="3" name="Picture 2">
            <a:extLst>
              <a:ext uri="{FF2B5EF4-FFF2-40B4-BE49-F238E27FC236}">
                <a16:creationId xmlns:a16="http://schemas.microsoft.com/office/drawing/2014/main" id="{D84269F7-27FB-4D03-0818-F06C0EE31705}"/>
              </a:ext>
            </a:extLst>
          </p:cNvPr>
          <p:cNvPicPr>
            <a:picLocks noChangeAspect="1"/>
          </p:cNvPicPr>
          <p:nvPr/>
        </p:nvPicPr>
        <p:blipFill>
          <a:blip r:embed="rId4"/>
          <a:stretch>
            <a:fillRect/>
          </a:stretch>
        </p:blipFill>
        <p:spPr>
          <a:xfrm>
            <a:off x="4366220" y="3373843"/>
            <a:ext cx="5771840" cy="2959918"/>
          </a:xfrm>
          <a:prstGeom prst="rect">
            <a:avLst/>
          </a:prstGeom>
        </p:spPr>
      </p:pic>
    </p:spTree>
    <p:extLst>
      <p:ext uri="{BB962C8B-B14F-4D97-AF65-F5344CB8AC3E}">
        <p14:creationId xmlns:p14="http://schemas.microsoft.com/office/powerpoint/2010/main" val="2820990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11</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What is Business Process Management?</a:t>
            </a: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646331"/>
          </a:xfrm>
          <a:prstGeom prst="rect">
            <a:avLst/>
          </a:prstGeom>
          <a:noFill/>
        </p:spPr>
        <p:txBody>
          <a:bodyPr wrap="square" rtlCol="0">
            <a:spAutoFit/>
          </a:bodyPr>
          <a:lstStyle/>
          <a:p>
            <a:pPr algn="l"/>
            <a:r>
              <a:rPr lang="en-US" sz="1200" b="0" i="0" dirty="0">
                <a:solidFill>
                  <a:srgbClr val="475E75"/>
                </a:solidFill>
                <a:effectLst/>
                <a:latin typeface="72" panose="020B0503030000000003" pitchFamily="34" charset="0"/>
              </a:rPr>
              <a:t>Business Process Management (BPM) is an approach used to identify, analyze, measure, and improve an organization’s processes. BPM is not to be seen as just another software in your company, but rather as a strive for operational excellence. It helps a company run faster, better, and at a lower expense, too.</a:t>
            </a:r>
          </a:p>
          <a:p>
            <a:pPr algn="l"/>
            <a:endParaRPr lang="en-US" sz="1200" b="0" i="0" dirty="0">
              <a:solidFill>
                <a:srgbClr val="475E75"/>
              </a:solidFill>
              <a:effectLst/>
              <a:latin typeface="72" panose="020B0503030000000003" pitchFamily="34" charset="0"/>
            </a:endParaRPr>
          </a:p>
        </p:txBody>
      </p:sp>
      <p:pic>
        <p:nvPicPr>
          <p:cNvPr id="3" name="Picture 2">
            <a:extLst>
              <a:ext uri="{FF2B5EF4-FFF2-40B4-BE49-F238E27FC236}">
                <a16:creationId xmlns:a16="http://schemas.microsoft.com/office/drawing/2014/main" id="{137E64CF-361B-E90F-1D03-DFC666B9E3EC}"/>
              </a:ext>
            </a:extLst>
          </p:cNvPr>
          <p:cNvPicPr>
            <a:picLocks noChangeAspect="1"/>
          </p:cNvPicPr>
          <p:nvPr/>
        </p:nvPicPr>
        <p:blipFill>
          <a:blip r:embed="rId4"/>
          <a:stretch>
            <a:fillRect/>
          </a:stretch>
        </p:blipFill>
        <p:spPr>
          <a:xfrm>
            <a:off x="1269876" y="1800872"/>
            <a:ext cx="8549115" cy="4382501"/>
          </a:xfrm>
          <a:prstGeom prst="rect">
            <a:avLst/>
          </a:prstGeom>
        </p:spPr>
      </p:pic>
    </p:spTree>
    <p:extLst>
      <p:ext uri="{BB962C8B-B14F-4D97-AF65-F5344CB8AC3E}">
        <p14:creationId xmlns:p14="http://schemas.microsoft.com/office/powerpoint/2010/main" val="1726931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12</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Roles Involved in Business Processes</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231654"/>
          </a:xfrm>
          <a:prstGeom prst="rect">
            <a:avLst/>
          </a:prstGeom>
          <a:noFill/>
        </p:spPr>
        <p:txBody>
          <a:bodyPr wrap="square" rtlCol="0">
            <a:spAutoFit/>
          </a:bodyPr>
          <a:lstStyle/>
          <a:p>
            <a:pPr marR="0" lvl="0" algn="l" defTabSz="1218987" rtl="0" eaLnBrk="1" fontAlgn="auto" latinLnBrk="0" hangingPunct="1">
              <a:lnSpc>
                <a:spcPct val="100000"/>
              </a:lnSpc>
              <a:spcBef>
                <a:spcPts val="0"/>
              </a:spcBef>
              <a:spcAft>
                <a:spcPts val="0"/>
              </a:spcAft>
              <a:buClrTx/>
              <a:buSzTx/>
              <a:tabLst/>
              <a:defRPr/>
            </a:pPr>
            <a:r>
              <a:rPr lang="en-US" sz="1200" b="0" i="0" dirty="0">
                <a:solidFill>
                  <a:srgbClr val="475E75"/>
                </a:solidFill>
                <a:effectLst/>
                <a:latin typeface="72" panose="020B0503030000000003" pitchFamily="34" charset="0"/>
              </a:rPr>
              <a:t>The key roles involved in a business process can be categorized into three different groups: Primary Participants, Secondary Participants, and Stakeholders. The following example - Roles involved in a Laptop Ordering Process - provides a simple overview.</a:t>
            </a:r>
          </a:p>
          <a:p>
            <a:pPr marR="0" lvl="0" algn="l" defTabSz="1218987" rtl="0" eaLnBrk="1" fontAlgn="auto" latinLnBrk="0" hangingPunct="1">
              <a:lnSpc>
                <a:spcPct val="100000"/>
              </a:lnSpc>
              <a:spcBef>
                <a:spcPts val="0"/>
              </a:spcBef>
              <a:spcAft>
                <a:spcPts val="0"/>
              </a:spcAft>
              <a:buClrTx/>
              <a:buSzTx/>
              <a:tabLst/>
              <a:defRPr/>
            </a:pPr>
            <a:endParaRPr kumimoji="0" lang="en-US" sz="1200" u="none" strike="noStrike" kern="1200" cap="none" spc="0" normalizeH="0" baseline="0" noProof="0" dirty="0">
              <a:ln>
                <a:noFill/>
              </a:ln>
              <a:solidFill>
                <a:srgbClr val="475E75"/>
              </a:solidFill>
              <a:uLnTx/>
              <a:uFillTx/>
              <a:latin typeface="72" panose="020B0503030000000003" pitchFamily="34" charset="0"/>
              <a:ea typeface="+mn-ea"/>
              <a:cs typeface="+mn-cs"/>
            </a:endParaRP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Process Owner</a:t>
            </a: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Is overall, responsible for a process from the business perspective. Needs to trigger process adjustments when something does not run smoothly.</a:t>
            </a:r>
          </a:p>
          <a:p>
            <a:pPr marR="0" lvl="0" algn="l" defTabSz="1218987" rtl="0" eaLnBrk="1" fontAlgn="auto" latinLnBrk="0" hangingPunct="1">
              <a:lnSpc>
                <a:spcPct val="100000"/>
              </a:lnSpc>
              <a:spcBef>
                <a:spcPts val="0"/>
              </a:spcBef>
              <a:spcAft>
                <a:spcPts val="0"/>
              </a:spcAft>
              <a:buClrTx/>
              <a:buSzTx/>
              <a:tabLst/>
              <a:defRPr/>
            </a:pPr>
            <a:endParaRPr lang="en-US" sz="1200" dirty="0">
              <a:solidFill>
                <a:srgbClr val="475E75"/>
              </a:solidFill>
              <a:latin typeface="72" panose="020B0503030000000003" pitchFamily="34" charset="0"/>
            </a:endParaRP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Process Initiator</a:t>
            </a: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Starts the process by performing an action. This can happen knowingly or unknowingly.</a:t>
            </a:r>
          </a:p>
          <a:p>
            <a:pPr marR="0" lvl="0" algn="l" defTabSz="1218987" rtl="0" eaLnBrk="1" fontAlgn="auto" latinLnBrk="0" hangingPunct="1">
              <a:lnSpc>
                <a:spcPct val="100000"/>
              </a:lnSpc>
              <a:spcBef>
                <a:spcPts val="0"/>
              </a:spcBef>
              <a:spcAft>
                <a:spcPts val="0"/>
              </a:spcAft>
              <a:buClrTx/>
              <a:buSzTx/>
              <a:tabLst/>
              <a:defRPr/>
            </a:pPr>
            <a:endParaRPr lang="en-US" sz="1200" dirty="0">
              <a:solidFill>
                <a:srgbClr val="475E75"/>
              </a:solidFill>
              <a:latin typeface="72" panose="020B0503030000000003" pitchFamily="34" charset="0"/>
            </a:endParaRP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Decision Maker</a:t>
            </a: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Is responsible for taking decisions that influence the direction of the process. Approvals or rejections naturally lead to different process outcomes.</a:t>
            </a:r>
          </a:p>
          <a:p>
            <a:pPr marR="0" lvl="0" algn="l" defTabSz="1218987" rtl="0" eaLnBrk="1" fontAlgn="auto" latinLnBrk="0" hangingPunct="1">
              <a:lnSpc>
                <a:spcPct val="100000"/>
              </a:lnSpc>
              <a:spcBef>
                <a:spcPts val="0"/>
              </a:spcBef>
              <a:spcAft>
                <a:spcPts val="0"/>
              </a:spcAft>
              <a:buClrTx/>
              <a:buSzTx/>
              <a:tabLst/>
              <a:defRPr/>
            </a:pPr>
            <a:endParaRPr lang="en-US" sz="1200" dirty="0">
              <a:solidFill>
                <a:srgbClr val="475E75"/>
              </a:solidFill>
              <a:latin typeface="72" panose="020B0503030000000003" pitchFamily="34" charset="0"/>
            </a:endParaRP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Process Participants</a:t>
            </a: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Need to perform certain tasks within the process. These can be physical tasks or tasks performed within software systems.</a:t>
            </a:r>
          </a:p>
          <a:p>
            <a:pPr marR="0" lvl="0" algn="l" defTabSz="1218987" rtl="0" eaLnBrk="1" fontAlgn="auto" latinLnBrk="0" hangingPunct="1">
              <a:lnSpc>
                <a:spcPct val="100000"/>
              </a:lnSpc>
              <a:spcBef>
                <a:spcPts val="0"/>
              </a:spcBef>
              <a:spcAft>
                <a:spcPts val="0"/>
              </a:spcAft>
              <a:buClrTx/>
              <a:buSzTx/>
              <a:tabLst/>
              <a:defRPr/>
            </a:pPr>
            <a:endParaRPr lang="en-US" sz="1200" dirty="0">
              <a:solidFill>
                <a:srgbClr val="475E75"/>
              </a:solidFill>
              <a:latin typeface="72" panose="020B0503030000000003" pitchFamily="34" charset="0"/>
            </a:endParaRP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Process Instance Reviewer and Process Metrics Reviewer</a:t>
            </a:r>
          </a:p>
          <a:p>
            <a:pPr marR="0" lvl="0" algn="l" defTabSz="1218987" rtl="0" eaLnBrk="1" fontAlgn="auto" latinLnBrk="0" hangingPunct="1">
              <a:lnSpc>
                <a:spcPct val="100000"/>
              </a:lnSpc>
              <a:spcBef>
                <a:spcPts val="0"/>
              </a:spcBef>
              <a:spcAft>
                <a:spcPts val="0"/>
              </a:spcAft>
              <a:buClrTx/>
              <a:buSzTx/>
              <a:tabLst/>
              <a:defRPr/>
            </a:pPr>
            <a:r>
              <a:rPr lang="en-US" sz="1200" dirty="0">
                <a:solidFill>
                  <a:srgbClr val="475E75"/>
                </a:solidFill>
                <a:latin typeface="72" panose="020B0503030000000003" pitchFamily="34" charset="0"/>
              </a:rPr>
              <a:t>Has a particular interest in certain process runs or the overall process metrics due to their job description.</a:t>
            </a:r>
            <a:endParaRPr lang="en-IN" sz="1200" dirty="0">
              <a:solidFill>
                <a:srgbClr val="475E75"/>
              </a:solidFill>
              <a:latin typeface="72" panose="020B0503030000000003" pitchFamily="34" charset="0"/>
            </a:endParaRPr>
          </a:p>
        </p:txBody>
      </p:sp>
      <p:pic>
        <p:nvPicPr>
          <p:cNvPr id="5" name="Picture 4">
            <a:extLst>
              <a:ext uri="{FF2B5EF4-FFF2-40B4-BE49-F238E27FC236}">
                <a16:creationId xmlns:a16="http://schemas.microsoft.com/office/drawing/2014/main" id="{26E47006-5A21-17B0-5EA1-7EDF70CDDDC8}"/>
              </a:ext>
            </a:extLst>
          </p:cNvPr>
          <p:cNvPicPr>
            <a:picLocks noChangeAspect="1"/>
          </p:cNvPicPr>
          <p:nvPr/>
        </p:nvPicPr>
        <p:blipFill rotWithShape="1">
          <a:blip r:embed="rId4"/>
          <a:srcRect b="11194"/>
          <a:stretch/>
        </p:blipFill>
        <p:spPr>
          <a:xfrm>
            <a:off x="4726260" y="4293096"/>
            <a:ext cx="6058211" cy="2537767"/>
          </a:xfrm>
          <a:prstGeom prst="rect">
            <a:avLst/>
          </a:prstGeom>
        </p:spPr>
      </p:pic>
    </p:spTree>
    <p:extLst>
      <p:ext uri="{BB962C8B-B14F-4D97-AF65-F5344CB8AC3E}">
        <p14:creationId xmlns:p14="http://schemas.microsoft.com/office/powerpoint/2010/main" val="554347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13</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SAP Build Process Automation</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9218" name="Picture 2">
            <a:extLst>
              <a:ext uri="{FF2B5EF4-FFF2-40B4-BE49-F238E27FC236}">
                <a16:creationId xmlns:a16="http://schemas.microsoft.com/office/drawing/2014/main" id="{BAEB482F-4747-7269-CFDD-79B5E23C7A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6247" y="1768964"/>
            <a:ext cx="8542685" cy="360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696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14</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04859" y="326397"/>
            <a:ext cx="10709608" cy="711081"/>
          </a:xfrm>
        </p:spPr>
        <p:txBody>
          <a:bodyPr/>
          <a:lstStyle/>
          <a:p>
            <a:r>
              <a:rPr lang="en-US" sz="2800" b="0" i="0" dirty="0">
                <a:solidFill>
                  <a:srgbClr val="000000"/>
                </a:solidFill>
                <a:effectLst/>
                <a:latin typeface="Cooper Black" panose="0208090404030B020404" pitchFamily="18" charset="0"/>
              </a:rPr>
              <a:t>SAP Build Process Automation runs on SAP Business Technology Platform</a:t>
            </a:r>
            <a:endParaRPr lang="en-US" sz="28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38554"/>
          </a:xfrm>
          <a:prstGeom prst="rect">
            <a:avLst/>
          </a:prstGeom>
          <a:noFill/>
        </p:spPr>
        <p:txBody>
          <a:bodyPr wrap="square" rtlCol="0">
            <a:spAutoFit/>
          </a:bodyPr>
          <a:lstStyle/>
          <a:p>
            <a:pPr marR="0" lvl="0" algn="l" defTabSz="1218987" rtl="0" eaLnBrk="1" fontAlgn="auto" latinLnBrk="0" hangingPunct="1">
              <a:lnSpc>
                <a:spcPct val="100000"/>
              </a:lnSpc>
              <a:spcBef>
                <a:spcPts val="0"/>
              </a:spcBef>
              <a:spcAft>
                <a:spcPts val="0"/>
              </a:spcAft>
              <a:buClrTx/>
              <a:buSzTx/>
              <a:tabLst/>
              <a:defRPr/>
            </a:pPr>
            <a:r>
              <a:rPr kumimoji="0" lang="en-IN" sz="1600" b="0" i="0" u="none" strike="noStrike" kern="1200" cap="none" spc="0" normalizeH="0" baseline="0" noProof="0" dirty="0">
                <a:ln>
                  <a:noFill/>
                </a:ln>
                <a:solidFill>
                  <a:prstClr val="black"/>
                </a:solidFill>
                <a:effectLst/>
                <a:uLnTx/>
                <a:uFillTx/>
                <a:latin typeface="Segoe UI"/>
                <a:ea typeface="+mn-ea"/>
                <a:cs typeface="+mn-cs"/>
              </a:rPr>
              <a:t>Content</a:t>
            </a:r>
          </a:p>
        </p:txBody>
      </p:sp>
      <p:pic>
        <p:nvPicPr>
          <p:cNvPr id="10242" name="Picture 2">
            <a:extLst>
              <a:ext uri="{FF2B5EF4-FFF2-40B4-BE49-F238E27FC236}">
                <a16:creationId xmlns:a16="http://schemas.microsoft.com/office/drawing/2014/main" id="{9F4A8D21-376D-1BC8-BCFD-2A64A657A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48" y="1135841"/>
            <a:ext cx="11105331" cy="5029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585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15</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dirty="0">
                <a:solidFill>
                  <a:srgbClr val="000000"/>
                </a:solidFill>
                <a:latin typeface="Cooper Black" panose="0208090404030B020404" pitchFamily="18" charset="0"/>
              </a:rPr>
              <a:t>Snapshot of SAP Build Process Automation</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062103"/>
          </a:xfrm>
          <a:prstGeom prst="rect">
            <a:avLst/>
          </a:prstGeom>
          <a:noFill/>
        </p:spPr>
        <p:txBody>
          <a:bodyPr wrap="square" rtlCol="0">
            <a:spAutoFit/>
          </a:bodyPr>
          <a:lstStyle/>
          <a:p>
            <a:pPr algn="l">
              <a:buFont typeface="Arial" panose="020B0604020202020204" pitchFamily="34" charset="0"/>
              <a:buChar char="•"/>
            </a:pPr>
            <a:r>
              <a:rPr lang="en-US" sz="1600" b="0" i="0" dirty="0">
                <a:solidFill>
                  <a:srgbClr val="475E75"/>
                </a:solidFill>
                <a:effectLst/>
                <a:latin typeface="72" panose="020B0503030000000003" pitchFamily="34" charset="0"/>
              </a:rPr>
              <a:t>Use the project lists view of SAP Build Process Automation in the Lobby to review existing or create new projects. Refresh, reorder, filter by type or collaborators, and complete actions such as releasing, publishing, and sharing.</a:t>
            </a:r>
          </a:p>
          <a:p>
            <a:pPr algn="l"/>
            <a:endParaRPr lang="en-US" sz="1600" b="0" i="0" dirty="0">
              <a:solidFill>
                <a:srgbClr val="475E75"/>
              </a:solidFill>
              <a:effectLst/>
              <a:latin typeface="72" panose="020B0503030000000003" pitchFamily="34" charset="0"/>
            </a:endParaRPr>
          </a:p>
          <a:p>
            <a:pPr algn="l">
              <a:buFont typeface="Arial" panose="020B0604020202020204" pitchFamily="34" charset="0"/>
              <a:buChar char="•"/>
            </a:pPr>
            <a:r>
              <a:rPr lang="en-US" sz="1600" b="0" i="0" dirty="0">
                <a:solidFill>
                  <a:srgbClr val="475E75"/>
                </a:solidFill>
                <a:effectLst/>
                <a:latin typeface="72" panose="020B0503030000000003" pitchFamily="34" charset="0"/>
              </a:rPr>
              <a:t>From there, you can open any project and work with the capabilities, including the:</a:t>
            </a:r>
          </a:p>
          <a:p>
            <a:pPr marL="742950" lvl="1" indent="-285750" algn="l">
              <a:buFont typeface="Arial" panose="020B0604020202020204" pitchFamily="34" charset="0"/>
              <a:buChar char="•"/>
            </a:pPr>
            <a:r>
              <a:rPr lang="en-US" sz="1600" b="1" i="0" dirty="0">
                <a:solidFill>
                  <a:srgbClr val="475E75"/>
                </a:solidFill>
                <a:effectLst/>
                <a:latin typeface="72" panose="020B0503030000000003" pitchFamily="34" charset="0"/>
              </a:rPr>
              <a:t>Store</a:t>
            </a:r>
            <a:r>
              <a:rPr lang="en-US" sz="1600" b="0" i="0" dirty="0">
                <a:solidFill>
                  <a:srgbClr val="475E75"/>
                </a:solidFill>
                <a:effectLst/>
                <a:latin typeface="72" panose="020B0503030000000003" pitchFamily="34" charset="0"/>
              </a:rPr>
              <a:t>: with pre-built process automation content.</a:t>
            </a:r>
          </a:p>
          <a:p>
            <a:pPr marL="742950" lvl="1" indent="-285750" algn="l">
              <a:buFont typeface="Arial" panose="020B0604020202020204" pitchFamily="34" charset="0"/>
              <a:buChar char="•"/>
            </a:pPr>
            <a:r>
              <a:rPr lang="en-US" sz="1600" b="1" i="0" dirty="0">
                <a:solidFill>
                  <a:srgbClr val="475E75"/>
                </a:solidFill>
                <a:effectLst/>
                <a:latin typeface="72" panose="020B0503030000000003" pitchFamily="34" charset="0"/>
              </a:rPr>
              <a:t>Monitoring</a:t>
            </a:r>
            <a:r>
              <a:rPr lang="en-US" sz="1600" b="0" i="0" dirty="0">
                <a:solidFill>
                  <a:srgbClr val="475E75"/>
                </a:solidFill>
                <a:effectLst/>
                <a:latin typeface="72" panose="020B0503030000000003" pitchFamily="34" charset="0"/>
              </a:rPr>
              <a:t>: where you can look after automations and events.</a:t>
            </a:r>
          </a:p>
          <a:p>
            <a:pPr marL="742950" lvl="1" indent="-285750" algn="l">
              <a:buFont typeface="Arial" panose="020B0604020202020204" pitchFamily="34" charset="0"/>
              <a:buChar char="•"/>
            </a:pPr>
            <a:r>
              <a:rPr lang="en-US" sz="1600" b="1" i="0" dirty="0">
                <a:solidFill>
                  <a:srgbClr val="475E75"/>
                </a:solidFill>
                <a:effectLst/>
                <a:latin typeface="72" panose="020B0503030000000003" pitchFamily="34" charset="0"/>
              </a:rPr>
              <a:t>Settings</a:t>
            </a:r>
            <a:r>
              <a:rPr lang="en-US" sz="1600" b="0" i="0" dirty="0">
                <a:solidFill>
                  <a:srgbClr val="475E75"/>
                </a:solidFill>
                <a:effectLst/>
                <a:latin typeface="72" panose="020B0503030000000003" pitchFamily="34" charset="0"/>
              </a:rPr>
              <a:t>: where you can check the details of deployed projects and configure agents.</a:t>
            </a:r>
          </a:p>
          <a:p>
            <a:pPr marL="742950" lvl="1" indent="-285750" algn="l">
              <a:buFont typeface="Arial" panose="020B0604020202020204" pitchFamily="34" charset="0"/>
              <a:buChar char="•"/>
            </a:pPr>
            <a:r>
              <a:rPr lang="en-US" sz="1600" b="1" i="0" dirty="0">
                <a:solidFill>
                  <a:srgbClr val="475E75"/>
                </a:solidFill>
                <a:effectLst/>
                <a:latin typeface="72" panose="020B0503030000000003" pitchFamily="34" charset="0"/>
              </a:rPr>
              <a:t>My Inbox</a:t>
            </a:r>
            <a:r>
              <a:rPr lang="en-US" sz="1600" b="0" i="0" dirty="0">
                <a:solidFill>
                  <a:srgbClr val="475E75"/>
                </a:solidFill>
                <a:effectLst/>
                <a:latin typeface="72" panose="020B0503030000000003" pitchFamily="34" charset="0"/>
              </a:rPr>
              <a:t>: the place for you to process tasks from desktop or mobile device.</a:t>
            </a:r>
          </a:p>
        </p:txBody>
      </p:sp>
      <p:pic>
        <p:nvPicPr>
          <p:cNvPr id="3" name="Picture 2">
            <a:extLst>
              <a:ext uri="{FF2B5EF4-FFF2-40B4-BE49-F238E27FC236}">
                <a16:creationId xmlns:a16="http://schemas.microsoft.com/office/drawing/2014/main" id="{1C8DDE0E-0D76-5D8D-AE94-31CCE5A6491C}"/>
              </a:ext>
            </a:extLst>
          </p:cNvPr>
          <p:cNvPicPr>
            <a:picLocks noChangeAspect="1"/>
          </p:cNvPicPr>
          <p:nvPr/>
        </p:nvPicPr>
        <p:blipFill>
          <a:blip r:embed="rId4"/>
          <a:stretch>
            <a:fillRect/>
          </a:stretch>
        </p:blipFill>
        <p:spPr>
          <a:xfrm>
            <a:off x="3502124" y="3345140"/>
            <a:ext cx="5804198" cy="3245017"/>
          </a:xfrm>
          <a:prstGeom prst="rect">
            <a:avLst/>
          </a:prstGeom>
        </p:spPr>
      </p:pic>
    </p:spTree>
    <p:extLst>
      <p:ext uri="{BB962C8B-B14F-4D97-AF65-F5344CB8AC3E}">
        <p14:creationId xmlns:p14="http://schemas.microsoft.com/office/powerpoint/2010/main" val="1182098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9289032" cy="711081"/>
          </a:xfrm>
        </p:spPr>
        <p:txBody>
          <a:bodyPr/>
          <a:lstStyle/>
          <a:p>
            <a:r>
              <a:rPr lang="en-US" sz="3600" b="1" i="0" dirty="0">
                <a:solidFill>
                  <a:srgbClr val="000000"/>
                </a:solidFill>
                <a:effectLst/>
                <a:latin typeface="Arial Black" panose="020B0A04020102020204" pitchFamily="34" charset="0"/>
              </a:rPr>
              <a:t>Processes run the world But…</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 name="Picture 2">
            <a:extLst>
              <a:ext uri="{FF2B5EF4-FFF2-40B4-BE49-F238E27FC236}">
                <a16:creationId xmlns:a16="http://schemas.microsoft.com/office/drawing/2014/main" id="{7CA6E012-28DC-2304-5D31-FED9E275D9AD}"/>
              </a:ext>
            </a:extLst>
          </p:cNvPr>
          <p:cNvPicPr>
            <a:picLocks noChangeAspect="1"/>
          </p:cNvPicPr>
          <p:nvPr/>
        </p:nvPicPr>
        <p:blipFill>
          <a:blip r:embed="rId4"/>
          <a:stretch>
            <a:fillRect/>
          </a:stretch>
        </p:blipFill>
        <p:spPr>
          <a:xfrm>
            <a:off x="805673" y="1571530"/>
            <a:ext cx="10577477" cy="4077053"/>
          </a:xfrm>
          <a:prstGeom prst="rect">
            <a:avLst/>
          </a:prstGeom>
        </p:spPr>
      </p:pic>
    </p:spTree>
    <p:extLst>
      <p:ext uri="{BB962C8B-B14F-4D97-AF65-F5344CB8AC3E}">
        <p14:creationId xmlns:p14="http://schemas.microsoft.com/office/powerpoint/2010/main" val="130125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What is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9AFBAD34-A008-D051-1398-557AFB8D0AEB}"/>
              </a:ext>
            </a:extLst>
          </p:cNvPr>
          <p:cNvPicPr>
            <a:picLocks noChangeAspect="1"/>
          </p:cNvPicPr>
          <p:nvPr/>
        </p:nvPicPr>
        <p:blipFill>
          <a:blip r:embed="rId4"/>
          <a:stretch>
            <a:fillRect/>
          </a:stretch>
        </p:blipFill>
        <p:spPr>
          <a:xfrm>
            <a:off x="261764" y="1092385"/>
            <a:ext cx="11072820" cy="4999153"/>
          </a:xfrm>
          <a:prstGeom prst="rect">
            <a:avLst/>
          </a:prstGeom>
        </p:spPr>
      </p:pic>
    </p:spTree>
    <p:extLst>
      <p:ext uri="{BB962C8B-B14F-4D97-AF65-F5344CB8AC3E}">
        <p14:creationId xmlns:p14="http://schemas.microsoft.com/office/powerpoint/2010/main" val="1961901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Workflow management </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24A330F4-33E7-A8E4-AE22-72CC558CA3F9}"/>
              </a:ext>
            </a:extLst>
          </p:cNvPr>
          <p:cNvPicPr>
            <a:picLocks noChangeAspect="1"/>
          </p:cNvPicPr>
          <p:nvPr/>
        </p:nvPicPr>
        <p:blipFill>
          <a:blip r:embed="rId4"/>
          <a:stretch>
            <a:fillRect/>
          </a:stretch>
        </p:blipFill>
        <p:spPr>
          <a:xfrm>
            <a:off x="247550" y="1092385"/>
            <a:ext cx="11011854" cy="4991533"/>
          </a:xfrm>
          <a:prstGeom prst="rect">
            <a:avLst/>
          </a:prstGeom>
        </p:spPr>
      </p:pic>
    </p:spTree>
    <p:extLst>
      <p:ext uri="{BB962C8B-B14F-4D97-AF65-F5344CB8AC3E}">
        <p14:creationId xmlns:p14="http://schemas.microsoft.com/office/powerpoint/2010/main" val="1648231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19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Service offerings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13AF7B8D-80D3-11A6-BF64-483EED57E686}"/>
              </a:ext>
            </a:extLst>
          </p:cNvPr>
          <p:cNvPicPr>
            <a:picLocks noChangeAspect="1"/>
          </p:cNvPicPr>
          <p:nvPr/>
        </p:nvPicPr>
        <p:blipFill>
          <a:blip r:embed="rId4"/>
          <a:stretch>
            <a:fillRect/>
          </a:stretch>
        </p:blipFill>
        <p:spPr>
          <a:xfrm>
            <a:off x="158431" y="1032997"/>
            <a:ext cx="11088061" cy="5212532"/>
          </a:xfrm>
          <a:prstGeom prst="rect">
            <a:avLst/>
          </a:prstGeom>
        </p:spPr>
      </p:pic>
    </p:spTree>
    <p:extLst>
      <p:ext uri="{BB962C8B-B14F-4D97-AF65-F5344CB8AC3E}">
        <p14:creationId xmlns:p14="http://schemas.microsoft.com/office/powerpoint/2010/main" val="3022681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2</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Low-Code / No-Code Technology</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754326"/>
          </a:xfrm>
          <a:prstGeom prst="rect">
            <a:avLst/>
          </a:prstGeom>
          <a:noFill/>
        </p:spPr>
        <p:txBody>
          <a:bodyPr wrap="square" rtlCol="0">
            <a:spAutoFit/>
          </a:bodyPr>
          <a:lstStyle/>
          <a:p>
            <a:pPr algn="just"/>
            <a:r>
              <a:rPr lang="en-US" sz="1800" b="0" i="0" dirty="0">
                <a:solidFill>
                  <a:srgbClr val="475E75"/>
                </a:solidFill>
                <a:effectLst/>
                <a:latin typeface="72" panose="020B0503030000000003" pitchFamily="34" charset="0"/>
              </a:rPr>
              <a:t>The evolution of coding can be traced back to the 1950s, when the first programming languages were created to communicate instructions to a computer. By the 1980s, software development was becoming an important business competency following rigorous knowledge and practices until the end of the century.</a:t>
            </a:r>
          </a:p>
          <a:p>
            <a:pPr algn="just"/>
            <a:endParaRPr lang="en-US" sz="1800" b="0" i="0" dirty="0">
              <a:solidFill>
                <a:srgbClr val="475E75"/>
              </a:solidFill>
              <a:effectLst/>
              <a:latin typeface="72" panose="020B0503030000000003" pitchFamily="34" charset="0"/>
            </a:endParaRPr>
          </a:p>
          <a:p>
            <a:pPr algn="just"/>
            <a:r>
              <a:rPr lang="en-US" sz="1800" b="0" i="0" dirty="0">
                <a:solidFill>
                  <a:srgbClr val="475E75"/>
                </a:solidFill>
                <a:effectLst/>
                <a:latin typeface="72" panose="020B0503030000000003" pitchFamily="34" charset="0"/>
              </a:rPr>
              <a:t>Now, after twenty more years of evolution, the emergence of visual programming tools, application programming interfaces with integrations, and the platform economy have democratized development.</a:t>
            </a:r>
          </a:p>
        </p:txBody>
      </p:sp>
      <p:pic>
        <p:nvPicPr>
          <p:cNvPr id="1026" name="Picture 2">
            <a:extLst>
              <a:ext uri="{FF2B5EF4-FFF2-40B4-BE49-F238E27FC236}">
                <a16:creationId xmlns:a16="http://schemas.microsoft.com/office/drawing/2014/main" id="{E9843EFE-7BCE-61A9-8F7B-4C4D36A472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916" y="3126908"/>
            <a:ext cx="9202554" cy="3105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460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9361040" cy="711081"/>
          </a:xfrm>
        </p:spPr>
        <p:txBody>
          <a:bodyPr/>
          <a:lstStyle/>
          <a:p>
            <a:r>
              <a:rPr lang="en-US" sz="3600" b="1" i="0" dirty="0">
                <a:solidFill>
                  <a:srgbClr val="000000"/>
                </a:solidFill>
                <a:effectLst/>
                <a:latin typeface="Arial Black" panose="020B0A04020102020204" pitchFamily="34" charset="0"/>
              </a:rPr>
              <a:t>Why SAP BTP WM?</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F22E8B8D-9C1A-10F9-EC2E-6F1C3A2AE662}"/>
              </a:ext>
            </a:extLst>
          </p:cNvPr>
          <p:cNvPicPr>
            <a:picLocks noChangeAspect="1"/>
          </p:cNvPicPr>
          <p:nvPr/>
        </p:nvPicPr>
        <p:blipFill>
          <a:blip r:embed="rId4"/>
          <a:stretch>
            <a:fillRect/>
          </a:stretch>
        </p:blipFill>
        <p:spPr>
          <a:xfrm>
            <a:off x="177135" y="1033999"/>
            <a:ext cx="10600339" cy="5235394"/>
          </a:xfrm>
          <a:prstGeom prst="rect">
            <a:avLst/>
          </a:prstGeom>
        </p:spPr>
      </p:pic>
    </p:spTree>
    <p:extLst>
      <p:ext uri="{BB962C8B-B14F-4D97-AF65-F5344CB8AC3E}">
        <p14:creationId xmlns:p14="http://schemas.microsoft.com/office/powerpoint/2010/main" val="1239366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Key Benefits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4" name="Picture 3">
            <a:extLst>
              <a:ext uri="{FF2B5EF4-FFF2-40B4-BE49-F238E27FC236}">
                <a16:creationId xmlns:a16="http://schemas.microsoft.com/office/drawing/2014/main" id="{DF6EED81-D98E-3058-237F-B0B6B0035812}"/>
              </a:ext>
            </a:extLst>
          </p:cNvPr>
          <p:cNvPicPr>
            <a:picLocks noChangeAspect="1"/>
          </p:cNvPicPr>
          <p:nvPr/>
        </p:nvPicPr>
        <p:blipFill>
          <a:blip r:embed="rId4"/>
          <a:stretch>
            <a:fillRect/>
          </a:stretch>
        </p:blipFill>
        <p:spPr>
          <a:xfrm>
            <a:off x="211288" y="1173224"/>
            <a:ext cx="10592718" cy="4640982"/>
          </a:xfrm>
          <a:prstGeom prst="rect">
            <a:avLst/>
          </a:prstGeom>
        </p:spPr>
      </p:pic>
    </p:spTree>
    <p:extLst>
      <p:ext uri="{BB962C8B-B14F-4D97-AF65-F5344CB8AC3E}">
        <p14:creationId xmlns:p14="http://schemas.microsoft.com/office/powerpoint/2010/main" val="2583519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22</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Setup SAP Build Process Automation</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5373216"/>
            <a:ext cx="11809312" cy="338554"/>
          </a:xfrm>
          <a:prstGeom prst="rect">
            <a:avLst/>
          </a:prstGeom>
          <a:noFill/>
        </p:spPr>
        <p:txBody>
          <a:bodyPr wrap="square" rtlCol="0">
            <a:spAutoFit/>
          </a:bodyPr>
          <a:lstStyle/>
          <a:p>
            <a:pPr marR="0" lvl="0" algn="l" defTabSz="1218987" rtl="0" eaLnBrk="1" fontAlgn="auto" latinLnBrk="0" hangingPunct="1">
              <a:lnSpc>
                <a:spcPct val="100000"/>
              </a:lnSpc>
              <a:spcBef>
                <a:spcPts val="0"/>
              </a:spcBef>
              <a:spcAft>
                <a:spcPts val="0"/>
              </a:spcAft>
              <a:buClrTx/>
              <a:buSzTx/>
              <a:tabLst/>
              <a:defRPr/>
            </a:pPr>
            <a:r>
              <a:rPr kumimoji="0" lang="en-IN" sz="1600" b="0" i="0" u="none" strike="noStrike" kern="1200" cap="none" spc="0" normalizeH="0" baseline="0" noProof="0" dirty="0">
                <a:ln>
                  <a:noFill/>
                </a:ln>
                <a:solidFill>
                  <a:prstClr val="black"/>
                </a:solidFill>
                <a:effectLst/>
                <a:uLnTx/>
                <a:uFillTx/>
                <a:latin typeface="Segoe UI"/>
                <a:ea typeface="+mn-ea"/>
                <a:cs typeface="+mn-cs"/>
                <a:hlinkClick r:id="rId4"/>
              </a:rPr>
              <a:t>https://help.sap.com/docs/build-process-automation/sap-build-process-automation/initial-setup</a:t>
            </a:r>
            <a:endParaRPr kumimoji="0" lang="en-IN"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a:extLst>
              <a:ext uri="{FF2B5EF4-FFF2-40B4-BE49-F238E27FC236}">
                <a16:creationId xmlns:a16="http://schemas.microsoft.com/office/drawing/2014/main" id="{8B728119-6D38-CA62-571E-AC635FD47666}"/>
              </a:ext>
            </a:extLst>
          </p:cNvPr>
          <p:cNvSpPr txBox="1"/>
          <p:nvPr/>
        </p:nvSpPr>
        <p:spPr>
          <a:xfrm>
            <a:off x="261764" y="1183542"/>
            <a:ext cx="11809312" cy="3816429"/>
          </a:xfrm>
          <a:prstGeom prst="rect">
            <a:avLst/>
          </a:prstGeom>
          <a:noFill/>
        </p:spPr>
        <p:txBody>
          <a:bodyPr wrap="square" rtlCol="0">
            <a:spAutoFit/>
          </a:bodyPr>
          <a:lstStyle/>
          <a:p>
            <a:r>
              <a:rPr lang="en-IN" sz="1400" dirty="0">
                <a:solidFill>
                  <a:srgbClr val="475E75"/>
                </a:solidFill>
                <a:latin typeface="72" panose="020B0503030000000003" pitchFamily="34" charset="0"/>
              </a:rPr>
              <a:t>Following are the steps to setup</a:t>
            </a:r>
          </a:p>
          <a:p>
            <a:endParaRPr lang="en-IN" sz="1400" dirty="0">
              <a:solidFill>
                <a:srgbClr val="475E75"/>
              </a:solidFill>
              <a:latin typeface="72" panose="020B0503030000000003" pitchFamily="34" charset="0"/>
            </a:endParaRPr>
          </a:p>
          <a:p>
            <a:pPr marL="228600" indent="-228600">
              <a:buAutoNum type="arabicPeriod"/>
            </a:pPr>
            <a:r>
              <a:rPr lang="en-IN" sz="1400" dirty="0">
                <a:solidFill>
                  <a:srgbClr val="475E75"/>
                </a:solidFill>
                <a:latin typeface="72" panose="020B0503030000000003" pitchFamily="34" charset="0"/>
              </a:rPr>
              <a:t>Subscribe the SAP Build Process Automation Service</a:t>
            </a:r>
          </a:p>
          <a:p>
            <a:pPr marL="228600" indent="-228600">
              <a:buAutoNum type="arabicPeriod" startAt="2"/>
            </a:pPr>
            <a:r>
              <a:rPr lang="en-IN" sz="1400" dirty="0">
                <a:solidFill>
                  <a:srgbClr val="475E75"/>
                </a:solidFill>
                <a:latin typeface="72" panose="020B0503030000000003" pitchFamily="34" charset="0"/>
              </a:rPr>
              <a:t>Subscribe SAP Build </a:t>
            </a:r>
            <a:r>
              <a:rPr lang="en-IN" sz="1400" dirty="0" err="1">
                <a:solidFill>
                  <a:srgbClr val="475E75"/>
                </a:solidFill>
                <a:latin typeface="72" panose="020B0503030000000003" pitchFamily="34" charset="0"/>
              </a:rPr>
              <a:t>workzone</a:t>
            </a:r>
            <a:endParaRPr lang="en-IN" sz="1400" dirty="0">
              <a:solidFill>
                <a:srgbClr val="475E75"/>
              </a:solidFill>
              <a:latin typeface="72" panose="020B0503030000000003" pitchFamily="34" charset="0"/>
            </a:endParaRPr>
          </a:p>
          <a:p>
            <a:pPr marL="228600" indent="-228600">
              <a:buAutoNum type="arabicPeriod" startAt="2"/>
            </a:pPr>
            <a:r>
              <a:rPr lang="en-IN" sz="1400" dirty="0">
                <a:solidFill>
                  <a:srgbClr val="475E75"/>
                </a:solidFill>
                <a:latin typeface="72" panose="020B0503030000000003" pitchFamily="34" charset="0"/>
              </a:rPr>
              <a:t>Setup Process Automation instance - </a:t>
            </a:r>
            <a:r>
              <a:rPr lang="en-IN" sz="1400" dirty="0">
                <a:solidFill>
                  <a:srgbClr val="475E75"/>
                </a:solidFill>
                <a:latin typeface="72" panose="020B0503030000000003" pitchFamily="34" charset="0"/>
                <a:hlinkClick r:id="rId5"/>
              </a:rPr>
              <a:t>https://help.sap.com/docs/build-process-automation/sap-build-process-automation/create-space-and-service-instance</a:t>
            </a:r>
            <a:endParaRPr lang="en-IN" sz="1400" dirty="0">
              <a:solidFill>
                <a:srgbClr val="475E75"/>
              </a:solidFill>
              <a:latin typeface="72" panose="020B0503030000000003" pitchFamily="34" charset="0"/>
            </a:endParaRPr>
          </a:p>
          <a:p>
            <a:pPr marL="228600" indent="-228600">
              <a:buAutoNum type="arabicPeriod" startAt="2"/>
            </a:pPr>
            <a:r>
              <a:rPr lang="en-IN" sz="1400" dirty="0">
                <a:solidFill>
                  <a:srgbClr val="475E75"/>
                </a:solidFill>
                <a:latin typeface="72" panose="020B0503030000000003" pitchFamily="34" charset="0"/>
              </a:rPr>
              <a:t>Create Service key - </a:t>
            </a:r>
            <a:r>
              <a:rPr lang="en-IN" sz="1400" dirty="0">
                <a:solidFill>
                  <a:srgbClr val="475E75"/>
                </a:solidFill>
                <a:latin typeface="72" panose="020B0503030000000003" pitchFamily="34" charset="0"/>
                <a:hlinkClick r:id="rId6"/>
              </a:rPr>
              <a:t>https://help.sap.com/docs/build-process-automation/sap-build-process-automation/create-service-key-for-sap-build-process-automation-instance</a:t>
            </a:r>
            <a:endParaRPr lang="en-IN" sz="1400" dirty="0">
              <a:solidFill>
                <a:srgbClr val="475E75"/>
              </a:solidFill>
              <a:latin typeface="72" panose="020B0503030000000003" pitchFamily="34" charset="0"/>
            </a:endParaRPr>
          </a:p>
          <a:p>
            <a:pPr marL="228600" indent="-228600">
              <a:buAutoNum type="arabicPeriod" startAt="2"/>
            </a:pPr>
            <a:r>
              <a:rPr lang="en-IN" sz="1400" dirty="0">
                <a:solidFill>
                  <a:srgbClr val="475E75"/>
                </a:solidFill>
                <a:latin typeface="72" panose="020B0503030000000003" pitchFamily="34" charset="0"/>
              </a:rPr>
              <a:t>Assign Roles to your user - </a:t>
            </a:r>
            <a:r>
              <a:rPr lang="en-IN" sz="1400" dirty="0">
                <a:solidFill>
                  <a:srgbClr val="475E75"/>
                </a:solidFill>
                <a:latin typeface="72" panose="020B0503030000000003" pitchFamily="34" charset="0"/>
                <a:hlinkClick r:id="rId7"/>
              </a:rPr>
              <a:t>https://help.sap.com/docs/build-process-automation/sap-build-process-automation/assign-sap-build-work-zone-roles-to-users</a:t>
            </a:r>
            <a:endParaRPr lang="en-IN" sz="1400" dirty="0">
              <a:solidFill>
                <a:srgbClr val="475E75"/>
              </a:solidFill>
              <a:latin typeface="72" panose="020B0503030000000003" pitchFamily="34" charset="0"/>
            </a:endParaRPr>
          </a:p>
          <a:p>
            <a:pPr marL="228600" indent="-228600">
              <a:buAutoNum type="arabicPeriod" startAt="2"/>
            </a:pPr>
            <a:r>
              <a:rPr lang="en-IN" sz="1400" dirty="0">
                <a:solidFill>
                  <a:srgbClr val="475E75"/>
                </a:solidFill>
                <a:latin typeface="72" panose="020B0503030000000003" pitchFamily="34" charset="0"/>
              </a:rPr>
              <a:t>Create destination using service key - </a:t>
            </a:r>
            <a:r>
              <a:rPr lang="en-IN" sz="1400" dirty="0">
                <a:solidFill>
                  <a:srgbClr val="475E75"/>
                </a:solidFill>
                <a:latin typeface="72" panose="020B0503030000000003" pitchFamily="34" charset="0"/>
                <a:hlinkClick r:id="rId8"/>
              </a:rPr>
              <a:t>https://help.sap.com/docs/build-process-automation/sap-build-process-automation/configure-sap-build-process-automation-destinations</a:t>
            </a:r>
            <a:endParaRPr lang="en-IN" sz="1400" dirty="0">
              <a:solidFill>
                <a:srgbClr val="475E75"/>
              </a:solidFill>
              <a:latin typeface="72" panose="020B0503030000000003" pitchFamily="34" charset="0"/>
            </a:endParaRPr>
          </a:p>
          <a:p>
            <a:pPr marL="228600" indent="-228600">
              <a:buAutoNum type="arabicPeriod" startAt="2"/>
            </a:pPr>
            <a:r>
              <a:rPr lang="en-IN" sz="1400" dirty="0">
                <a:solidFill>
                  <a:srgbClr val="475E75"/>
                </a:solidFill>
                <a:latin typeface="72" panose="020B0503030000000003" pitchFamily="34" charset="0"/>
              </a:rPr>
              <a:t>Import Workflow My Inbox tile to SAP Build WorkZone</a:t>
            </a:r>
          </a:p>
          <a:p>
            <a:pPr marL="228600" indent="-228600">
              <a:buAutoNum type="arabicPeriod" startAt="2"/>
            </a:pPr>
            <a:r>
              <a:rPr lang="en-IN" sz="1400" dirty="0">
                <a:solidFill>
                  <a:srgbClr val="475E75"/>
                </a:solidFill>
                <a:latin typeface="72" panose="020B0503030000000003" pitchFamily="34" charset="0"/>
              </a:rPr>
              <a:t>Setup Dev space for Workflow development in BAS</a:t>
            </a:r>
          </a:p>
          <a:p>
            <a:pPr marL="228600" indent="-228600">
              <a:buAutoNum type="arabicPeriod" startAt="2"/>
            </a:pPr>
            <a:endParaRPr lang="en-IN" sz="1400" dirty="0">
              <a:solidFill>
                <a:srgbClr val="475E75"/>
              </a:solidFill>
              <a:latin typeface="72" panose="020B0503030000000003" pitchFamily="34" charset="0"/>
            </a:endParaRPr>
          </a:p>
          <a:p>
            <a:endParaRPr lang="en-IN" sz="1400" dirty="0">
              <a:solidFill>
                <a:srgbClr val="475E75"/>
              </a:solidFill>
              <a:latin typeface="72" panose="020B0503030000000003" pitchFamily="34" charset="0"/>
            </a:endParaRPr>
          </a:p>
          <a:p>
            <a:pPr marL="342900" indent="-342900">
              <a:buAutoNum type="arabicPeriod"/>
            </a:pPr>
            <a:endParaRPr lang="en-IN" sz="1800" dirty="0"/>
          </a:p>
        </p:txBody>
      </p:sp>
    </p:spTree>
    <p:extLst>
      <p:ext uri="{BB962C8B-B14F-4D97-AF65-F5344CB8AC3E}">
        <p14:creationId xmlns:p14="http://schemas.microsoft.com/office/powerpoint/2010/main" val="2126027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23</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Title</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38554"/>
          </a:xfrm>
          <a:prstGeom prst="rect">
            <a:avLst/>
          </a:prstGeom>
          <a:noFill/>
        </p:spPr>
        <p:txBody>
          <a:bodyPr wrap="square" rtlCol="0">
            <a:spAutoFit/>
          </a:bodyPr>
          <a:lstStyle/>
          <a:p>
            <a:pPr marR="0" lvl="0" algn="l" defTabSz="1218987" rtl="0" eaLnBrk="1" fontAlgn="auto" latinLnBrk="0" hangingPunct="1">
              <a:lnSpc>
                <a:spcPct val="100000"/>
              </a:lnSpc>
              <a:spcBef>
                <a:spcPts val="0"/>
              </a:spcBef>
              <a:spcAft>
                <a:spcPts val="0"/>
              </a:spcAft>
              <a:buClrTx/>
              <a:buSzTx/>
              <a:tabLst/>
              <a:defRPr/>
            </a:pPr>
            <a:r>
              <a:rPr kumimoji="0" lang="en-IN" sz="1600" b="0" i="0" u="none" strike="noStrike" kern="1200" cap="none" spc="0" normalizeH="0" baseline="0" noProof="0" dirty="0">
                <a:ln>
                  <a:noFill/>
                </a:ln>
                <a:solidFill>
                  <a:prstClr val="black"/>
                </a:solidFill>
                <a:effectLst/>
                <a:uLnTx/>
                <a:uFillTx/>
                <a:latin typeface="Segoe UI"/>
                <a:ea typeface="+mn-ea"/>
                <a:cs typeface="+mn-cs"/>
              </a:rPr>
              <a:t>Content</a:t>
            </a:r>
          </a:p>
        </p:txBody>
      </p:sp>
    </p:spTree>
    <p:extLst>
      <p:ext uri="{BB962C8B-B14F-4D97-AF65-F5344CB8AC3E}">
        <p14:creationId xmlns:p14="http://schemas.microsoft.com/office/powerpoint/2010/main" val="937456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What is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9AFBAD34-A008-D051-1398-557AFB8D0AEB}"/>
              </a:ext>
            </a:extLst>
          </p:cNvPr>
          <p:cNvPicPr>
            <a:picLocks noChangeAspect="1"/>
          </p:cNvPicPr>
          <p:nvPr/>
        </p:nvPicPr>
        <p:blipFill>
          <a:blip r:embed="rId4"/>
          <a:stretch>
            <a:fillRect/>
          </a:stretch>
        </p:blipFill>
        <p:spPr>
          <a:xfrm>
            <a:off x="261764" y="1092385"/>
            <a:ext cx="11072820" cy="4999153"/>
          </a:xfrm>
          <a:prstGeom prst="rect">
            <a:avLst/>
          </a:prstGeom>
        </p:spPr>
      </p:pic>
    </p:spTree>
    <p:extLst>
      <p:ext uri="{BB962C8B-B14F-4D97-AF65-F5344CB8AC3E}">
        <p14:creationId xmlns:p14="http://schemas.microsoft.com/office/powerpoint/2010/main" val="2944880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369152" cy="711081"/>
          </a:xfrm>
        </p:spPr>
        <p:txBody>
          <a:bodyPr/>
          <a:lstStyle/>
          <a:p>
            <a:r>
              <a:rPr lang="en-US" sz="3600" b="1" i="0" dirty="0">
                <a:solidFill>
                  <a:srgbClr val="000000"/>
                </a:solidFill>
                <a:effectLst/>
                <a:latin typeface="Arial Black" panose="020B0A04020102020204" pitchFamily="34" charset="0"/>
              </a:rPr>
              <a:t>Workflow management </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24A330F4-33E7-A8E4-AE22-72CC558CA3F9}"/>
              </a:ext>
            </a:extLst>
          </p:cNvPr>
          <p:cNvPicPr>
            <a:picLocks noChangeAspect="1"/>
          </p:cNvPicPr>
          <p:nvPr/>
        </p:nvPicPr>
        <p:blipFill>
          <a:blip r:embed="rId4"/>
          <a:stretch>
            <a:fillRect/>
          </a:stretch>
        </p:blipFill>
        <p:spPr>
          <a:xfrm>
            <a:off x="247550" y="1092385"/>
            <a:ext cx="11011854" cy="4991533"/>
          </a:xfrm>
          <a:prstGeom prst="rect">
            <a:avLst/>
          </a:prstGeom>
        </p:spPr>
      </p:pic>
    </p:spTree>
    <p:extLst>
      <p:ext uri="{BB962C8B-B14F-4D97-AF65-F5344CB8AC3E}">
        <p14:creationId xmlns:p14="http://schemas.microsoft.com/office/powerpoint/2010/main" val="668875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9361040" cy="711081"/>
          </a:xfrm>
        </p:spPr>
        <p:txBody>
          <a:bodyPr/>
          <a:lstStyle/>
          <a:p>
            <a:r>
              <a:rPr lang="en-US" sz="3600" b="1" i="0" dirty="0">
                <a:solidFill>
                  <a:srgbClr val="000000"/>
                </a:solidFill>
                <a:effectLst/>
                <a:latin typeface="Arial Black" panose="020B0A04020102020204" pitchFamily="34" charset="0"/>
              </a:rPr>
              <a:t>Why SAP BTP WM?</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F22E8B8D-9C1A-10F9-EC2E-6F1C3A2AE662}"/>
              </a:ext>
            </a:extLst>
          </p:cNvPr>
          <p:cNvPicPr>
            <a:picLocks noChangeAspect="1"/>
          </p:cNvPicPr>
          <p:nvPr/>
        </p:nvPicPr>
        <p:blipFill>
          <a:blip r:embed="rId4"/>
          <a:stretch>
            <a:fillRect/>
          </a:stretch>
        </p:blipFill>
        <p:spPr>
          <a:xfrm>
            <a:off x="177135" y="1033999"/>
            <a:ext cx="10600339" cy="5235394"/>
          </a:xfrm>
          <a:prstGeom prst="rect">
            <a:avLst/>
          </a:prstGeom>
        </p:spPr>
      </p:pic>
    </p:spTree>
    <p:extLst>
      <p:ext uri="{BB962C8B-B14F-4D97-AF65-F5344CB8AC3E}">
        <p14:creationId xmlns:p14="http://schemas.microsoft.com/office/powerpoint/2010/main" val="962453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Key Benefits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4" name="Picture 3">
            <a:extLst>
              <a:ext uri="{FF2B5EF4-FFF2-40B4-BE49-F238E27FC236}">
                <a16:creationId xmlns:a16="http://schemas.microsoft.com/office/drawing/2014/main" id="{DF6EED81-D98E-3058-237F-B0B6B0035812}"/>
              </a:ext>
            </a:extLst>
          </p:cNvPr>
          <p:cNvPicPr>
            <a:picLocks noChangeAspect="1"/>
          </p:cNvPicPr>
          <p:nvPr/>
        </p:nvPicPr>
        <p:blipFill>
          <a:blip r:embed="rId4"/>
          <a:stretch>
            <a:fillRect/>
          </a:stretch>
        </p:blipFill>
        <p:spPr>
          <a:xfrm>
            <a:off x="211288" y="1173224"/>
            <a:ext cx="10592718" cy="4640982"/>
          </a:xfrm>
          <a:prstGeom prst="rect">
            <a:avLst/>
          </a:prstGeom>
        </p:spPr>
      </p:pic>
    </p:spTree>
    <p:extLst>
      <p:ext uri="{BB962C8B-B14F-4D97-AF65-F5344CB8AC3E}">
        <p14:creationId xmlns:p14="http://schemas.microsoft.com/office/powerpoint/2010/main" val="1384757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513168" cy="711081"/>
          </a:xfrm>
        </p:spPr>
        <p:txBody>
          <a:bodyPr/>
          <a:lstStyle/>
          <a:p>
            <a:r>
              <a:rPr lang="en-IN" sz="3600" dirty="0"/>
              <a:t>Create a Simple Workflow – Scenario 1</a:t>
            </a: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308324"/>
          </a:xfrm>
          <a:prstGeom prst="rect">
            <a:avLst/>
          </a:prstGeom>
          <a:noFill/>
        </p:spPr>
        <p:txBody>
          <a:bodyPr wrap="square" rtlCol="0">
            <a:spAutoFit/>
          </a:bodyPr>
          <a:lstStyle/>
          <a:p>
            <a:r>
              <a:rPr lang="en-IN" sz="1800" dirty="0"/>
              <a:t>Design and develop a workflow to request a leave for employee.</a:t>
            </a:r>
          </a:p>
          <a:p>
            <a:endParaRPr lang="en-IN" sz="1800" dirty="0"/>
          </a:p>
          <a:p>
            <a:r>
              <a:rPr lang="en-IN" sz="1800" b="1" dirty="0"/>
              <a:t>Input</a:t>
            </a:r>
          </a:p>
          <a:p>
            <a:r>
              <a:rPr lang="en-IN" sz="1800" dirty="0"/>
              <a:t>Employee ID, Reason for leave and Number of days, Start date</a:t>
            </a:r>
          </a:p>
          <a:p>
            <a:r>
              <a:rPr lang="en-IN" sz="1800" b="1" dirty="0"/>
              <a:t>Workflow Steps</a:t>
            </a:r>
          </a:p>
          <a:p>
            <a:r>
              <a:rPr lang="en-IN" sz="1800" dirty="0"/>
              <a:t>A work item is created for approval (currently same user)</a:t>
            </a:r>
          </a:p>
          <a:p>
            <a:r>
              <a:rPr lang="en-IN" sz="1800" b="1" dirty="0"/>
              <a:t>Workflow End</a:t>
            </a:r>
          </a:p>
          <a:p>
            <a:r>
              <a:rPr lang="en-IN" sz="1800" dirty="0"/>
              <a:t>Print the Result in workflow log</a:t>
            </a:r>
          </a:p>
        </p:txBody>
      </p:sp>
    </p:spTree>
    <p:extLst>
      <p:ext uri="{BB962C8B-B14F-4D97-AF65-F5344CB8AC3E}">
        <p14:creationId xmlns:p14="http://schemas.microsoft.com/office/powerpoint/2010/main" val="2389768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29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8784976" cy="711081"/>
          </a:xfrm>
        </p:spPr>
        <p:txBody>
          <a:bodyPr/>
          <a:lstStyle/>
          <a:p>
            <a:r>
              <a:rPr lang="en-US" sz="3600" b="1" i="0" dirty="0">
                <a:solidFill>
                  <a:srgbClr val="000000"/>
                </a:solidFill>
                <a:effectLst/>
                <a:latin typeface="Arial Black" panose="020B0A04020102020204" pitchFamily="34" charset="0"/>
              </a:rPr>
              <a:t>Initialize workflow module</a:t>
            </a: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031325"/>
          </a:xfrm>
          <a:prstGeom prst="rect">
            <a:avLst/>
          </a:prstGeom>
          <a:noFill/>
        </p:spPr>
        <p:txBody>
          <a:bodyPr wrap="square" rtlCol="0">
            <a:spAutoFit/>
          </a:bodyPr>
          <a:lstStyle/>
          <a:p>
            <a:pPr marL="342900" indent="-342900">
              <a:buAutoNum type="arabicPeriod"/>
            </a:pPr>
            <a:r>
              <a:rPr lang="en-IN" sz="1800" dirty="0"/>
              <a:t>Create a new multi target module project from template (welcome page)</a:t>
            </a:r>
          </a:p>
          <a:p>
            <a:pPr marL="342900" indent="-342900">
              <a:buAutoNum type="arabicPeriod"/>
            </a:pPr>
            <a:r>
              <a:rPr lang="en-IN" sz="1800" dirty="0"/>
              <a:t>Use F1 or choose View </a:t>
            </a:r>
            <a:r>
              <a:rPr lang="en-IN" sz="1800" dirty="0">
                <a:sym typeface="Wingdings" panose="05000000000000000000" pitchFamily="2" charset="2"/>
              </a:rPr>
              <a:t> Find Command and select </a:t>
            </a:r>
            <a:r>
              <a:rPr lang="en-IN" sz="1800" b="1" dirty="0">
                <a:sym typeface="Wingdings" panose="05000000000000000000" pitchFamily="2" charset="2"/>
              </a:rPr>
              <a:t>Open Template Wizard</a:t>
            </a:r>
          </a:p>
          <a:p>
            <a:pPr marL="342900" indent="-342900">
              <a:buAutoNum type="arabicPeriod"/>
            </a:pPr>
            <a:r>
              <a:rPr lang="en-IN" sz="1800" dirty="0">
                <a:sym typeface="Wingdings" panose="05000000000000000000" pitchFamily="2" charset="2"/>
              </a:rPr>
              <a:t>Choose the template as @workflow/workflow</a:t>
            </a:r>
          </a:p>
          <a:p>
            <a:pPr marL="342900" indent="-342900">
              <a:buAutoNum type="arabicPeriod"/>
            </a:pPr>
            <a:r>
              <a:rPr lang="en-IN" sz="1800" dirty="0">
                <a:sym typeface="Wingdings" panose="05000000000000000000" pitchFamily="2" charset="2"/>
              </a:rPr>
              <a:t>Provide the folder location of </a:t>
            </a:r>
            <a:r>
              <a:rPr lang="en-IN" sz="1800" dirty="0" err="1">
                <a:sym typeface="Wingdings" panose="05000000000000000000" pitchFamily="2" charset="2"/>
              </a:rPr>
              <a:t>mta.yaml</a:t>
            </a:r>
            <a:r>
              <a:rPr lang="en-IN" sz="1800" dirty="0">
                <a:sym typeface="Wingdings" panose="05000000000000000000" pitchFamily="2" charset="2"/>
              </a:rPr>
              <a:t> file</a:t>
            </a:r>
          </a:p>
          <a:p>
            <a:pPr marL="342900" indent="-342900">
              <a:buAutoNum type="arabicPeriod"/>
            </a:pPr>
            <a:r>
              <a:rPr lang="en-IN" sz="1800" dirty="0">
                <a:sym typeface="Wingdings" panose="05000000000000000000" pitchFamily="2" charset="2"/>
              </a:rPr>
              <a:t>Enter the details of workflow module name, workflow name, description and choose create</a:t>
            </a:r>
          </a:p>
          <a:p>
            <a:pPr marL="342900" indent="-342900">
              <a:buAutoNum type="arabicPeriod"/>
            </a:pPr>
            <a:r>
              <a:rPr lang="en-IN" sz="1800" dirty="0">
                <a:sym typeface="Wingdings" panose="05000000000000000000" pitchFamily="2" charset="2"/>
              </a:rPr>
              <a:t>A standard structure gets created.</a:t>
            </a:r>
            <a:endParaRPr lang="en-IN" sz="1800" dirty="0"/>
          </a:p>
          <a:p>
            <a:endParaRPr lang="en-IN" sz="1800" dirty="0"/>
          </a:p>
        </p:txBody>
      </p:sp>
      <p:pic>
        <p:nvPicPr>
          <p:cNvPr id="3" name="Picture 2">
            <a:extLst>
              <a:ext uri="{FF2B5EF4-FFF2-40B4-BE49-F238E27FC236}">
                <a16:creationId xmlns:a16="http://schemas.microsoft.com/office/drawing/2014/main" id="{E95BC3A9-167D-0F82-374E-92F27FAC3D58}"/>
              </a:ext>
            </a:extLst>
          </p:cNvPr>
          <p:cNvPicPr>
            <a:picLocks noChangeAspect="1"/>
          </p:cNvPicPr>
          <p:nvPr/>
        </p:nvPicPr>
        <p:blipFill>
          <a:blip r:embed="rId4">
            <a:duotone>
              <a:schemeClr val="accent2">
                <a:shade val="45000"/>
                <a:satMod val="135000"/>
              </a:schemeClr>
              <a:prstClr val="white"/>
            </a:duotone>
          </a:blip>
          <a:stretch>
            <a:fillRect/>
          </a:stretch>
        </p:blipFill>
        <p:spPr>
          <a:xfrm>
            <a:off x="7855305" y="3014369"/>
            <a:ext cx="3436918" cy="3231160"/>
          </a:xfrm>
          <a:prstGeom prst="roundRect">
            <a:avLst>
              <a:gd name="adj" fmla="val 16667"/>
            </a:avLst>
          </a:prstGeom>
          <a:ln>
            <a:solidFill>
              <a:schemeClr val="accent1">
                <a:lumMod val="60000"/>
                <a:lumOff val="40000"/>
              </a:schemeClr>
            </a:solidFill>
          </a:ln>
          <a:effectLst>
            <a:glow rad="139700">
              <a:schemeClr val="accent1">
                <a:satMod val="175000"/>
                <a:alpha val="40000"/>
              </a:schemeClr>
            </a:glow>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0482D30C-9F68-635B-E865-511CFC4E3C2D}"/>
              </a:ext>
            </a:extLst>
          </p:cNvPr>
          <p:cNvSpPr txBox="1"/>
          <p:nvPr/>
        </p:nvSpPr>
        <p:spPr>
          <a:xfrm>
            <a:off x="219380" y="3233523"/>
            <a:ext cx="6929079" cy="3139321"/>
          </a:xfrm>
          <a:prstGeom prst="rect">
            <a:avLst/>
          </a:prstGeom>
          <a:noFill/>
        </p:spPr>
        <p:txBody>
          <a:bodyPr wrap="square">
            <a:spAutoFit/>
          </a:bodyPr>
          <a:lstStyle/>
          <a:p>
            <a:pPr marL="285750" indent="-285750">
              <a:buFont typeface="Wingdings" panose="05000000000000000000" pitchFamily="2" charset="2"/>
              <a:buChar char="v"/>
            </a:pPr>
            <a:r>
              <a:rPr lang="en-US" sz="1800" b="0" i="0" dirty="0">
                <a:solidFill>
                  <a:srgbClr val="333333"/>
                </a:solidFill>
                <a:effectLst/>
                <a:latin typeface="72" panose="020B0503030000000003" pitchFamily="34" charset="0"/>
              </a:rPr>
              <a:t>A Multitarget application (MTA) is logically a single application comprised of multiple parts created with different technologies, which share the same lifecycle.</a:t>
            </a:r>
          </a:p>
          <a:p>
            <a:pPr marL="285750" indent="-285750">
              <a:buFont typeface="Wingdings" panose="05000000000000000000" pitchFamily="2" charset="2"/>
              <a:buChar char="v"/>
            </a:pPr>
            <a:endParaRPr lang="en-US" sz="1800" b="0" i="0" dirty="0">
              <a:solidFill>
                <a:srgbClr val="333333"/>
              </a:solidFill>
              <a:effectLst/>
              <a:latin typeface="72" panose="020B0503030000000003" pitchFamily="34" charset="0"/>
            </a:endParaRPr>
          </a:p>
          <a:p>
            <a:pPr marL="285750" indent="-285750">
              <a:buFont typeface="Wingdings" panose="05000000000000000000" pitchFamily="2" charset="2"/>
              <a:buChar char="v"/>
            </a:pPr>
            <a:r>
              <a:rPr lang="en-US" sz="1800" b="0" i="0" dirty="0">
                <a:solidFill>
                  <a:srgbClr val="333333"/>
                </a:solidFill>
                <a:effectLst/>
                <a:latin typeface="72" panose="020B0503030000000003" pitchFamily="34" charset="0"/>
              </a:rPr>
              <a:t>The developers of the MTA describe the desired result using the MTA model, which contains MTA modules, MTA resources, and interdependencies between them. </a:t>
            </a:r>
          </a:p>
          <a:p>
            <a:pPr marL="285750" indent="-285750">
              <a:buFont typeface="Wingdings" panose="05000000000000000000" pitchFamily="2" charset="2"/>
              <a:buChar char="v"/>
            </a:pPr>
            <a:r>
              <a:rPr lang="en-US" sz="1800" b="0" i="0" dirty="0">
                <a:solidFill>
                  <a:srgbClr val="333333"/>
                </a:solidFill>
                <a:effectLst/>
                <a:latin typeface="72" panose="020B0503030000000003" pitchFamily="34" charset="0"/>
              </a:rPr>
              <a:t>Afterward, the SAP BTP Deployment service validates, orchestrates, and automates the deployment of the MTA, which results in Cloud Foundry applications, services and SAP specific contents.</a:t>
            </a:r>
            <a:endParaRPr lang="en-US" sz="1800" dirty="0"/>
          </a:p>
        </p:txBody>
      </p:sp>
    </p:spTree>
    <p:extLst>
      <p:ext uri="{BB962C8B-B14F-4D97-AF65-F5344CB8AC3E}">
        <p14:creationId xmlns:p14="http://schemas.microsoft.com/office/powerpoint/2010/main" val="3280272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3</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Low Code v/s No Code</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970318"/>
          </a:xfrm>
          <a:prstGeom prst="rect">
            <a:avLst/>
          </a:prstGeom>
          <a:noFill/>
        </p:spPr>
        <p:txBody>
          <a:bodyPr wrap="square" rtlCol="0">
            <a:spAutoFit/>
          </a:bodyPr>
          <a:lstStyle/>
          <a:p>
            <a:pPr algn="l"/>
            <a:r>
              <a:rPr lang="en-US" sz="1800" b="0" i="0" dirty="0">
                <a:solidFill>
                  <a:srgbClr val="475E75"/>
                </a:solidFill>
                <a:effectLst/>
                <a:latin typeface="72" panose="020B0503030000000003" pitchFamily="34" charset="0"/>
              </a:rPr>
              <a:t>Low-code and no-code (LCNC) refer to a new style of visual programming that makes it possible to develop applications without the use of coding languages, which greatly reduces the barrier of entry for anyone looking to take up application development. To differentiate between the two aspects:</a:t>
            </a:r>
          </a:p>
          <a:p>
            <a:pPr algn="l"/>
            <a:endParaRPr lang="en-US" sz="1800" b="0" i="0" dirty="0">
              <a:solidFill>
                <a:srgbClr val="475E75"/>
              </a:solidFill>
              <a:effectLst/>
              <a:latin typeface="72" panose="020B0503030000000003" pitchFamily="34" charset="0"/>
            </a:endParaRPr>
          </a:p>
          <a:p>
            <a:pPr algn="l">
              <a:buFont typeface="Arial" panose="020B0604020202020204" pitchFamily="34" charset="0"/>
              <a:buChar char="•"/>
            </a:pPr>
            <a:r>
              <a:rPr lang="en-US" sz="1800" b="1" i="0" dirty="0">
                <a:solidFill>
                  <a:srgbClr val="475E75"/>
                </a:solidFill>
                <a:effectLst/>
                <a:latin typeface="72" panose="020B0503030000000003" pitchFamily="34" charset="0"/>
              </a:rPr>
              <a:t>Low-code</a:t>
            </a:r>
            <a:r>
              <a:rPr lang="en-US" sz="1800" b="0" i="0" dirty="0">
                <a:solidFill>
                  <a:srgbClr val="475E75"/>
                </a:solidFill>
                <a:effectLst/>
                <a:latin typeface="72" panose="020B0503030000000003" pitchFamily="34" charset="0"/>
              </a:rPr>
              <a:t> uses both a traditional programming language-based environment combined with no-code platforms and is used by developers with at least basic technical knowledge.</a:t>
            </a:r>
          </a:p>
          <a:p>
            <a:pPr algn="l">
              <a:buFont typeface="Arial" panose="020B0604020202020204" pitchFamily="34" charset="0"/>
              <a:buChar char="•"/>
            </a:pPr>
            <a:endParaRPr lang="en-US" sz="1800" b="0" i="0" dirty="0">
              <a:solidFill>
                <a:srgbClr val="475E75"/>
              </a:solidFill>
              <a:effectLst/>
              <a:latin typeface="72" panose="020B0503030000000003" pitchFamily="34" charset="0"/>
            </a:endParaRPr>
          </a:p>
          <a:p>
            <a:pPr algn="l">
              <a:buFont typeface="Arial" panose="020B0604020202020204" pitchFamily="34" charset="0"/>
              <a:buChar char="•"/>
            </a:pPr>
            <a:r>
              <a:rPr lang="en-US" sz="1800" b="1" i="0" dirty="0">
                <a:solidFill>
                  <a:srgbClr val="475E75"/>
                </a:solidFill>
                <a:effectLst/>
                <a:latin typeface="72" panose="020B0503030000000003" pitchFamily="34" charset="0"/>
              </a:rPr>
              <a:t>No-code</a:t>
            </a:r>
            <a:r>
              <a:rPr lang="en-US" sz="1800" b="0" i="0" dirty="0">
                <a:solidFill>
                  <a:srgbClr val="475E75"/>
                </a:solidFill>
                <a:effectLst/>
                <a:latin typeface="72" panose="020B0503030000000003" pitchFamily="34" charset="0"/>
              </a:rPr>
              <a:t> is simpler, and it fully replaces the traditional programming language-based tooling with a suite of visual development tools (ex. drag-and-drop components) and can be used by technical and non-technical people alike, such as citizen developers.</a:t>
            </a:r>
          </a:p>
          <a:p>
            <a:pPr algn="l">
              <a:buFont typeface="Arial" panose="020B0604020202020204" pitchFamily="34" charset="0"/>
              <a:buChar char="•"/>
            </a:pPr>
            <a:endParaRPr lang="en-US" sz="1800" b="0" i="0" dirty="0">
              <a:solidFill>
                <a:srgbClr val="475E75"/>
              </a:solidFill>
              <a:effectLst/>
              <a:latin typeface="72" panose="020B0503030000000003" pitchFamily="34" charset="0"/>
            </a:endParaRPr>
          </a:p>
          <a:p>
            <a:pPr algn="l"/>
            <a:r>
              <a:rPr lang="en-US" sz="1800" b="0" i="0" dirty="0">
                <a:solidFill>
                  <a:srgbClr val="475E75"/>
                </a:solidFill>
                <a:effectLst/>
                <a:latin typeface="72" panose="020B0503030000000003" pitchFamily="34" charset="0"/>
              </a:rPr>
              <a:t>On the other end of the spectrum, you have the most complex work, the traditional software development where high-level programming knowledge and professional development experience is required to build applications and automations that solve nuanced problems.</a:t>
            </a:r>
          </a:p>
        </p:txBody>
      </p:sp>
    </p:spTree>
    <p:extLst>
      <p:ext uri="{BB962C8B-B14F-4D97-AF65-F5344CB8AC3E}">
        <p14:creationId xmlns:p14="http://schemas.microsoft.com/office/powerpoint/2010/main" val="1761149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873208" cy="711081"/>
          </a:xfrm>
        </p:spPr>
        <p:txBody>
          <a:bodyPr/>
          <a:lstStyle/>
          <a:p>
            <a:r>
              <a:rPr lang="en-US" sz="3600" b="1" i="0" dirty="0">
                <a:solidFill>
                  <a:srgbClr val="000000"/>
                </a:solidFill>
                <a:effectLst/>
                <a:latin typeface="Arial Black" panose="020B0A04020102020204" pitchFamily="34" charset="0"/>
              </a:rPr>
              <a:t>Understand the workflow project structure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3" name="Rectangle 2">
            <a:extLst>
              <a:ext uri="{FF2B5EF4-FFF2-40B4-BE49-F238E27FC236}">
                <a16:creationId xmlns:a16="http://schemas.microsoft.com/office/drawing/2014/main" id="{8A627C8F-1A18-E86F-C536-AFEA6BDCF97F}"/>
              </a:ext>
            </a:extLst>
          </p:cNvPr>
          <p:cNvSpPr/>
          <p:nvPr/>
        </p:nvSpPr>
        <p:spPr>
          <a:xfrm>
            <a:off x="405780" y="1340768"/>
            <a:ext cx="1944216" cy="36004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Bahnschrift SemiBold" panose="020B0502040204020203" pitchFamily="34" charset="0"/>
              </a:rPr>
              <a:t>Project name</a:t>
            </a:r>
          </a:p>
        </p:txBody>
      </p:sp>
      <p:sp>
        <p:nvSpPr>
          <p:cNvPr id="4" name="Rectangle 3">
            <a:extLst>
              <a:ext uri="{FF2B5EF4-FFF2-40B4-BE49-F238E27FC236}">
                <a16:creationId xmlns:a16="http://schemas.microsoft.com/office/drawing/2014/main" id="{C923419D-1E3D-6E19-1151-5CD7F464AE5E}"/>
              </a:ext>
            </a:extLst>
          </p:cNvPr>
          <p:cNvSpPr/>
          <p:nvPr/>
        </p:nvSpPr>
        <p:spPr>
          <a:xfrm>
            <a:off x="1826907" y="1959823"/>
            <a:ext cx="1944216" cy="36004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Workflow module</a:t>
            </a:r>
          </a:p>
        </p:txBody>
      </p:sp>
      <p:cxnSp>
        <p:nvCxnSpPr>
          <p:cNvPr id="7" name="Connector: Elbow 6">
            <a:extLst>
              <a:ext uri="{FF2B5EF4-FFF2-40B4-BE49-F238E27FC236}">
                <a16:creationId xmlns:a16="http://schemas.microsoft.com/office/drawing/2014/main" id="{67ADB6E7-ED4E-C7C2-321C-895B12850FF8}"/>
              </a:ext>
            </a:extLst>
          </p:cNvPr>
          <p:cNvCxnSpPr>
            <a:stCxn id="3" idx="2"/>
            <a:endCxn id="4" idx="1"/>
          </p:cNvCxnSpPr>
          <p:nvPr/>
        </p:nvCxnSpPr>
        <p:spPr>
          <a:xfrm rot="16200000" flipH="1">
            <a:off x="1382880" y="1695815"/>
            <a:ext cx="439035" cy="449019"/>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17A494C-0054-4934-9410-FE20CAA02FF7}"/>
              </a:ext>
            </a:extLst>
          </p:cNvPr>
          <p:cNvCxnSpPr>
            <a:cxnSpLocks/>
            <a:stCxn id="3" idx="2"/>
            <a:endCxn id="10" idx="1"/>
          </p:cNvCxnSpPr>
          <p:nvPr/>
        </p:nvCxnSpPr>
        <p:spPr>
          <a:xfrm rot="16200000" flipH="1">
            <a:off x="-543343" y="3622038"/>
            <a:ext cx="4305609" cy="463147"/>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3EB499DF-AF9E-4151-7721-97F06432957E}"/>
              </a:ext>
            </a:extLst>
          </p:cNvPr>
          <p:cNvSpPr/>
          <p:nvPr/>
        </p:nvSpPr>
        <p:spPr>
          <a:xfrm>
            <a:off x="1841035" y="5826397"/>
            <a:ext cx="1715822" cy="360040"/>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Bahnschrift SemiBold" panose="020B0502040204020203" pitchFamily="34" charset="0"/>
              </a:rPr>
              <a:t>mta.yaml</a:t>
            </a:r>
          </a:p>
        </p:txBody>
      </p:sp>
      <p:sp>
        <p:nvSpPr>
          <p:cNvPr id="23" name="Rectangle 22">
            <a:extLst>
              <a:ext uri="{FF2B5EF4-FFF2-40B4-BE49-F238E27FC236}">
                <a16:creationId xmlns:a16="http://schemas.microsoft.com/office/drawing/2014/main" id="{9B9796C9-9525-3538-818F-D1D263A32E38}"/>
              </a:ext>
            </a:extLst>
          </p:cNvPr>
          <p:cNvSpPr/>
          <p:nvPr/>
        </p:nvSpPr>
        <p:spPr>
          <a:xfrm>
            <a:off x="3273564" y="2635896"/>
            <a:ext cx="1092656" cy="360040"/>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forms</a:t>
            </a:r>
          </a:p>
        </p:txBody>
      </p:sp>
      <p:sp>
        <p:nvSpPr>
          <p:cNvPr id="24" name="Rectangle 23">
            <a:extLst>
              <a:ext uri="{FF2B5EF4-FFF2-40B4-BE49-F238E27FC236}">
                <a16:creationId xmlns:a16="http://schemas.microsoft.com/office/drawing/2014/main" id="{137D7048-A9C1-4504-8959-A5AD594018D4}"/>
              </a:ext>
            </a:extLst>
          </p:cNvPr>
          <p:cNvSpPr/>
          <p:nvPr/>
        </p:nvSpPr>
        <p:spPr>
          <a:xfrm>
            <a:off x="3273564" y="3131949"/>
            <a:ext cx="1596712" cy="360040"/>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sample-data</a:t>
            </a:r>
          </a:p>
        </p:txBody>
      </p:sp>
      <p:sp>
        <p:nvSpPr>
          <p:cNvPr id="25" name="Rectangle 24">
            <a:extLst>
              <a:ext uri="{FF2B5EF4-FFF2-40B4-BE49-F238E27FC236}">
                <a16:creationId xmlns:a16="http://schemas.microsoft.com/office/drawing/2014/main" id="{B58710C2-5890-B560-0A4C-21A29BF4F026}"/>
              </a:ext>
            </a:extLst>
          </p:cNvPr>
          <p:cNvSpPr/>
          <p:nvPr/>
        </p:nvSpPr>
        <p:spPr>
          <a:xfrm>
            <a:off x="3273564" y="3623079"/>
            <a:ext cx="1596712" cy="360040"/>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scripts</a:t>
            </a:r>
          </a:p>
        </p:txBody>
      </p:sp>
      <p:sp>
        <p:nvSpPr>
          <p:cNvPr id="26" name="Rectangle 25">
            <a:extLst>
              <a:ext uri="{FF2B5EF4-FFF2-40B4-BE49-F238E27FC236}">
                <a16:creationId xmlns:a16="http://schemas.microsoft.com/office/drawing/2014/main" id="{47689483-4C75-FD45-B852-77BF6BFC5860}"/>
              </a:ext>
            </a:extLst>
          </p:cNvPr>
          <p:cNvSpPr/>
          <p:nvPr/>
        </p:nvSpPr>
        <p:spPr>
          <a:xfrm>
            <a:off x="3273564" y="4142827"/>
            <a:ext cx="1596712" cy="360040"/>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webcontent</a:t>
            </a:r>
          </a:p>
        </p:txBody>
      </p:sp>
      <p:sp>
        <p:nvSpPr>
          <p:cNvPr id="27" name="Rectangle 26">
            <a:extLst>
              <a:ext uri="{FF2B5EF4-FFF2-40B4-BE49-F238E27FC236}">
                <a16:creationId xmlns:a16="http://schemas.microsoft.com/office/drawing/2014/main" id="{05497909-C725-0E76-08F7-875D3D56BB0B}"/>
              </a:ext>
            </a:extLst>
          </p:cNvPr>
          <p:cNvSpPr/>
          <p:nvPr/>
        </p:nvSpPr>
        <p:spPr>
          <a:xfrm>
            <a:off x="3273564" y="4700003"/>
            <a:ext cx="1596712" cy="360040"/>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Bahnschrift SemiBold" panose="020B0502040204020203" pitchFamily="34" charset="0"/>
              </a:rPr>
              <a:t>workflows</a:t>
            </a:r>
          </a:p>
        </p:txBody>
      </p:sp>
      <p:sp>
        <p:nvSpPr>
          <p:cNvPr id="28" name="Rectangle 27">
            <a:extLst>
              <a:ext uri="{FF2B5EF4-FFF2-40B4-BE49-F238E27FC236}">
                <a16:creationId xmlns:a16="http://schemas.microsoft.com/office/drawing/2014/main" id="{83A4A009-6103-5CC5-CF2E-D3EF1C105D14}"/>
              </a:ext>
            </a:extLst>
          </p:cNvPr>
          <p:cNvSpPr/>
          <p:nvPr/>
        </p:nvSpPr>
        <p:spPr>
          <a:xfrm>
            <a:off x="4582244" y="5257179"/>
            <a:ext cx="1848740" cy="301729"/>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latin typeface="Bahnschrift SemiBold" panose="020B0502040204020203" pitchFamily="34" charset="0"/>
              </a:rPr>
              <a:t>Anubhav.workflow</a:t>
            </a:r>
            <a:endParaRPr lang="en-US" sz="1400" b="1" dirty="0">
              <a:latin typeface="Bahnschrift SemiBold" panose="020B0502040204020203" pitchFamily="34" charset="0"/>
            </a:endParaRPr>
          </a:p>
        </p:txBody>
      </p:sp>
      <p:cxnSp>
        <p:nvCxnSpPr>
          <p:cNvPr id="30" name="Connector: Elbow 29">
            <a:extLst>
              <a:ext uri="{FF2B5EF4-FFF2-40B4-BE49-F238E27FC236}">
                <a16:creationId xmlns:a16="http://schemas.microsoft.com/office/drawing/2014/main" id="{7A2D32EE-9445-C49A-1177-8A6ACA56429B}"/>
              </a:ext>
            </a:extLst>
          </p:cNvPr>
          <p:cNvCxnSpPr>
            <a:stCxn id="27" idx="2"/>
            <a:endCxn id="28" idx="1"/>
          </p:cNvCxnSpPr>
          <p:nvPr/>
        </p:nvCxnSpPr>
        <p:spPr>
          <a:xfrm rot="16200000" flipH="1">
            <a:off x="4153082" y="4978881"/>
            <a:ext cx="348001" cy="510324"/>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B99C012-0AFB-B499-D1F1-F2A4A5F2DBCE}"/>
              </a:ext>
            </a:extLst>
          </p:cNvPr>
          <p:cNvCxnSpPr>
            <a:stCxn id="4" idx="2"/>
            <a:endCxn id="23" idx="1"/>
          </p:cNvCxnSpPr>
          <p:nvPr/>
        </p:nvCxnSpPr>
        <p:spPr>
          <a:xfrm rot="16200000" flipH="1">
            <a:off x="2788263" y="2330614"/>
            <a:ext cx="496053" cy="474549"/>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AFDBA87-9066-9382-AF06-3CBABFCA33C9}"/>
              </a:ext>
            </a:extLst>
          </p:cNvPr>
          <p:cNvCxnSpPr>
            <a:cxnSpLocks/>
            <a:endCxn id="24" idx="1"/>
          </p:cNvCxnSpPr>
          <p:nvPr/>
        </p:nvCxnSpPr>
        <p:spPr>
          <a:xfrm rot="16200000" flipH="1">
            <a:off x="2505497" y="2543902"/>
            <a:ext cx="1048220" cy="487914"/>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488FAE6A-3689-EB70-2C68-00009BE22656}"/>
              </a:ext>
            </a:extLst>
          </p:cNvPr>
          <p:cNvCxnSpPr>
            <a:cxnSpLocks/>
            <a:endCxn id="25" idx="1"/>
          </p:cNvCxnSpPr>
          <p:nvPr/>
        </p:nvCxnSpPr>
        <p:spPr>
          <a:xfrm rot="16200000" flipH="1">
            <a:off x="2328674" y="2858209"/>
            <a:ext cx="1415230" cy="474550"/>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F94E003-BFBB-6292-B59C-3153912D624C}"/>
              </a:ext>
            </a:extLst>
          </p:cNvPr>
          <p:cNvCxnSpPr>
            <a:cxnSpLocks/>
            <a:endCxn id="26" idx="1"/>
          </p:cNvCxnSpPr>
          <p:nvPr/>
        </p:nvCxnSpPr>
        <p:spPr>
          <a:xfrm rot="16200000" flipH="1">
            <a:off x="2034796" y="3084079"/>
            <a:ext cx="2002986" cy="474550"/>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A5011F9-D93A-DEB8-22C3-6F3B9B8AEA16}"/>
              </a:ext>
            </a:extLst>
          </p:cNvPr>
          <p:cNvCxnSpPr>
            <a:cxnSpLocks/>
            <a:endCxn id="27" idx="1"/>
          </p:cNvCxnSpPr>
          <p:nvPr/>
        </p:nvCxnSpPr>
        <p:spPr>
          <a:xfrm rot="16200000" flipH="1">
            <a:off x="1749525" y="3355984"/>
            <a:ext cx="2560162" cy="487916"/>
          </a:xfrm>
          <a:prstGeom prst="bentConnector2">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107B21FF-4467-FCF4-AA92-FEEC54016232}"/>
              </a:ext>
            </a:extLst>
          </p:cNvPr>
          <p:cNvGrpSpPr/>
          <p:nvPr/>
        </p:nvGrpSpPr>
        <p:grpSpPr>
          <a:xfrm>
            <a:off x="4069243" y="5722205"/>
            <a:ext cx="3744416" cy="1077213"/>
            <a:chOff x="6886500" y="5733256"/>
            <a:chExt cx="3744416" cy="1077213"/>
          </a:xfrm>
        </p:grpSpPr>
        <p:sp>
          <p:nvSpPr>
            <p:cNvPr id="17" name="Rectangle 16">
              <a:extLst>
                <a:ext uri="{FF2B5EF4-FFF2-40B4-BE49-F238E27FC236}">
                  <a16:creationId xmlns:a16="http://schemas.microsoft.com/office/drawing/2014/main" id="{FE7C1EB7-8B28-F29A-3925-247F03659B3E}"/>
                </a:ext>
              </a:extLst>
            </p:cNvPr>
            <p:cNvSpPr/>
            <p:nvPr/>
          </p:nvSpPr>
          <p:spPr>
            <a:xfrm>
              <a:off x="6886500" y="5834364"/>
              <a:ext cx="463148" cy="21602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Bahnschrift SemiBold" panose="020B0502040204020203" pitchFamily="34" charset="0"/>
              </a:endParaRPr>
            </a:p>
          </p:txBody>
        </p:sp>
        <p:sp>
          <p:nvSpPr>
            <p:cNvPr id="21" name="Rectangle: Rounded Corners 20">
              <a:extLst>
                <a:ext uri="{FF2B5EF4-FFF2-40B4-BE49-F238E27FC236}">
                  <a16:creationId xmlns:a16="http://schemas.microsoft.com/office/drawing/2014/main" id="{10271C98-6D9A-16E8-0B15-D1697729787F}"/>
                </a:ext>
              </a:extLst>
            </p:cNvPr>
            <p:cNvSpPr/>
            <p:nvPr/>
          </p:nvSpPr>
          <p:spPr>
            <a:xfrm>
              <a:off x="6886500" y="6549175"/>
              <a:ext cx="463148" cy="184035"/>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Bahnschrift SemiBold" panose="020B0502040204020203" pitchFamily="34" charset="0"/>
              </a:endParaRPr>
            </a:p>
          </p:txBody>
        </p:sp>
        <p:sp>
          <p:nvSpPr>
            <p:cNvPr id="42" name="Rectangle 41">
              <a:extLst>
                <a:ext uri="{FF2B5EF4-FFF2-40B4-BE49-F238E27FC236}">
                  <a16:creationId xmlns:a16="http://schemas.microsoft.com/office/drawing/2014/main" id="{A5A99DD0-CBF8-862B-F609-BAE35BCCA116}"/>
                </a:ext>
              </a:extLst>
            </p:cNvPr>
            <p:cNvSpPr/>
            <p:nvPr/>
          </p:nvSpPr>
          <p:spPr>
            <a:xfrm>
              <a:off x="6886500" y="6214160"/>
              <a:ext cx="463148" cy="216024"/>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Bahnschrift SemiBold" panose="020B0502040204020203" pitchFamily="34" charset="0"/>
              </a:endParaRPr>
            </a:p>
          </p:txBody>
        </p:sp>
        <p:sp>
          <p:nvSpPr>
            <p:cNvPr id="43" name="TextBox 42">
              <a:extLst>
                <a:ext uri="{FF2B5EF4-FFF2-40B4-BE49-F238E27FC236}">
                  <a16:creationId xmlns:a16="http://schemas.microsoft.com/office/drawing/2014/main" id="{D7037B49-2AC8-8060-E2C9-63C4C4D78B41}"/>
                </a:ext>
              </a:extLst>
            </p:cNvPr>
            <p:cNvSpPr txBox="1"/>
            <p:nvPr/>
          </p:nvSpPr>
          <p:spPr>
            <a:xfrm>
              <a:off x="7462564" y="5733256"/>
              <a:ext cx="3168352" cy="338554"/>
            </a:xfrm>
            <a:prstGeom prst="rect">
              <a:avLst/>
            </a:prstGeom>
            <a:noFill/>
          </p:spPr>
          <p:txBody>
            <a:bodyPr wrap="square" rtlCol="0">
              <a:spAutoFit/>
            </a:bodyPr>
            <a:lstStyle/>
            <a:p>
              <a:r>
                <a:rPr lang="en-US" sz="1600" dirty="0"/>
                <a:t>Root directories</a:t>
              </a:r>
            </a:p>
          </p:txBody>
        </p:sp>
        <p:sp>
          <p:nvSpPr>
            <p:cNvPr id="46" name="TextBox 45">
              <a:extLst>
                <a:ext uri="{FF2B5EF4-FFF2-40B4-BE49-F238E27FC236}">
                  <a16:creationId xmlns:a16="http://schemas.microsoft.com/office/drawing/2014/main" id="{D18BE65C-75FB-C3C0-4667-47D516C52CAF}"/>
                </a:ext>
              </a:extLst>
            </p:cNvPr>
            <p:cNvSpPr txBox="1"/>
            <p:nvPr/>
          </p:nvSpPr>
          <p:spPr>
            <a:xfrm>
              <a:off x="7439344" y="6121304"/>
              <a:ext cx="3168352" cy="338554"/>
            </a:xfrm>
            <a:prstGeom prst="rect">
              <a:avLst/>
            </a:prstGeom>
            <a:noFill/>
          </p:spPr>
          <p:txBody>
            <a:bodyPr wrap="square" rtlCol="0">
              <a:spAutoFit/>
            </a:bodyPr>
            <a:lstStyle/>
            <a:p>
              <a:r>
                <a:rPr lang="en-US" sz="1600" dirty="0"/>
                <a:t>Project directories</a:t>
              </a:r>
            </a:p>
          </p:txBody>
        </p:sp>
        <p:sp>
          <p:nvSpPr>
            <p:cNvPr id="47" name="TextBox 46">
              <a:extLst>
                <a:ext uri="{FF2B5EF4-FFF2-40B4-BE49-F238E27FC236}">
                  <a16:creationId xmlns:a16="http://schemas.microsoft.com/office/drawing/2014/main" id="{A6969958-390A-6D4F-EE5A-B9F7F156CEFA}"/>
                </a:ext>
              </a:extLst>
            </p:cNvPr>
            <p:cNvSpPr txBox="1"/>
            <p:nvPr/>
          </p:nvSpPr>
          <p:spPr>
            <a:xfrm>
              <a:off x="7439344" y="6471915"/>
              <a:ext cx="3168352" cy="338554"/>
            </a:xfrm>
            <a:prstGeom prst="rect">
              <a:avLst/>
            </a:prstGeom>
            <a:noFill/>
          </p:spPr>
          <p:txBody>
            <a:bodyPr wrap="square" rtlCol="0">
              <a:spAutoFit/>
            </a:bodyPr>
            <a:lstStyle/>
            <a:p>
              <a:r>
                <a:rPr lang="en-US" sz="1600" dirty="0"/>
                <a:t>Files</a:t>
              </a:r>
            </a:p>
          </p:txBody>
        </p:sp>
      </p:grpSp>
      <p:sp>
        <p:nvSpPr>
          <p:cNvPr id="51" name="TextBox 50">
            <a:extLst>
              <a:ext uri="{FF2B5EF4-FFF2-40B4-BE49-F238E27FC236}">
                <a16:creationId xmlns:a16="http://schemas.microsoft.com/office/drawing/2014/main" id="{72105E8F-E977-B9DE-63ED-5B4D7A8F45A2}"/>
              </a:ext>
            </a:extLst>
          </p:cNvPr>
          <p:cNvSpPr txBox="1"/>
          <p:nvPr/>
        </p:nvSpPr>
        <p:spPr>
          <a:xfrm>
            <a:off x="5086300" y="1181817"/>
            <a:ext cx="7034704" cy="2677656"/>
          </a:xfrm>
          <a:prstGeom prst="rect">
            <a:avLst/>
          </a:prstGeom>
          <a:noFill/>
        </p:spPr>
        <p:txBody>
          <a:bodyPr wrap="square" rtlCol="0">
            <a:spAutoFit/>
          </a:bodyPr>
          <a:lstStyle/>
          <a:p>
            <a:r>
              <a:rPr lang="en-US" sz="1400" b="1" dirty="0"/>
              <a:t>Forms </a:t>
            </a:r>
            <a:r>
              <a:rPr lang="en-US" sz="1400" dirty="0"/>
              <a:t>folder which contains all the simple user interfaces, this constitutes a label and field pair. </a:t>
            </a:r>
          </a:p>
          <a:p>
            <a:r>
              <a:rPr lang="en-US" sz="1400" b="1" dirty="0"/>
              <a:t>Sample-data </a:t>
            </a:r>
            <a:r>
              <a:rPr lang="en-US" sz="1400" dirty="0"/>
              <a:t>this folder contains our workflow data which needs to be circulated across all workflow steps. This data is always in JSON (Java Script Object Notation) format, and also known as context.</a:t>
            </a:r>
          </a:p>
          <a:p>
            <a:r>
              <a:rPr lang="en-US" sz="1400" b="1" dirty="0"/>
              <a:t>Scripts </a:t>
            </a:r>
            <a:r>
              <a:rPr lang="en-US" sz="1400" dirty="0"/>
              <a:t>when we want to manipulate data during the workflow processing for imperative logic (if, looping, checks, calculation, manipulations) we need to use java script programming (</a:t>
            </a:r>
            <a:r>
              <a:rPr lang="en-US" sz="1400" dirty="0" err="1"/>
              <a:t>js</a:t>
            </a:r>
            <a:r>
              <a:rPr lang="en-US" sz="1400" dirty="0"/>
              <a:t>), these reusable files will be stored inside scripts folder</a:t>
            </a:r>
          </a:p>
          <a:p>
            <a:r>
              <a:rPr lang="en-US" sz="1400" b="1" dirty="0"/>
              <a:t>Webcontent </a:t>
            </a:r>
            <a:r>
              <a:rPr lang="en-US" sz="1400" dirty="0"/>
              <a:t>this contains complex user interfaces, we use </a:t>
            </a:r>
            <a:r>
              <a:rPr lang="en-US" sz="1400" dirty="0">
                <a:hlinkClick r:id="rId4"/>
              </a:rPr>
              <a:t>sap ui5 technology </a:t>
            </a:r>
            <a:r>
              <a:rPr lang="en-US" sz="1400" dirty="0"/>
              <a:t>to develop these interfaces</a:t>
            </a:r>
          </a:p>
          <a:p>
            <a:r>
              <a:rPr lang="en-US" sz="1400" b="1" dirty="0"/>
              <a:t>Workflows </a:t>
            </a:r>
            <a:r>
              <a:rPr lang="en-US" sz="1400" dirty="0"/>
              <a:t>this is the folder for all our workflows, which contains sequence of steps to automate business process. All the workflows have an extension called .workflow</a:t>
            </a:r>
            <a:endParaRPr lang="en-US" sz="1400" b="1" dirty="0"/>
          </a:p>
        </p:txBody>
      </p:sp>
    </p:spTree>
    <p:extLst>
      <p:ext uri="{BB962C8B-B14F-4D97-AF65-F5344CB8AC3E}">
        <p14:creationId xmlns:p14="http://schemas.microsoft.com/office/powerpoint/2010/main" val="2828787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Use of mta.yaml file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862322"/>
          </a:xfrm>
          <a:prstGeom prst="rect">
            <a:avLst/>
          </a:prstGeom>
          <a:noFill/>
        </p:spPr>
        <p:txBody>
          <a:bodyPr wrap="square" rtlCol="0">
            <a:spAutoFit/>
          </a:bodyPr>
          <a:lstStyle/>
          <a:p>
            <a:r>
              <a:rPr lang="en-US" sz="1800" dirty="0"/>
              <a:t>Multitarget Applications are defined in a development descriptor required for design-time purposes.</a:t>
            </a:r>
          </a:p>
          <a:p>
            <a:endParaRPr lang="en-US" sz="1800" dirty="0"/>
          </a:p>
          <a:p>
            <a:r>
              <a:rPr lang="en-US" sz="1800" dirty="0"/>
              <a:t>The development descriptor (mta.yaml) defines the elements and dependencies of a Multitarget Application (MTA) compliant with the Cloud Foundry environment. We can use a graphical editor provided by SAP to edit the application descriptor file.</a:t>
            </a:r>
          </a:p>
          <a:p>
            <a:endParaRPr lang="en-US" sz="1800" dirty="0"/>
          </a:p>
          <a:p>
            <a:r>
              <a:rPr lang="en-US" sz="1800" dirty="0"/>
              <a:t>When we want to package OR deploy our workflows to BTP, all the dependencies and module information will be provided by this file to the cloud foundry runtime.</a:t>
            </a:r>
          </a:p>
          <a:p>
            <a:endParaRPr lang="en-US" sz="1800" dirty="0"/>
          </a:p>
          <a:p>
            <a:r>
              <a:rPr lang="en-US" sz="1800" dirty="0"/>
              <a:t>We can package our project by describing all the details in this file and choose Build MTA project. </a:t>
            </a:r>
            <a:endParaRPr lang="en-IN" sz="1800" dirty="0"/>
          </a:p>
        </p:txBody>
      </p:sp>
    </p:spTree>
    <p:extLst>
      <p:ext uri="{BB962C8B-B14F-4D97-AF65-F5344CB8AC3E}">
        <p14:creationId xmlns:p14="http://schemas.microsoft.com/office/powerpoint/2010/main" val="2669968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297144" cy="711081"/>
          </a:xfrm>
        </p:spPr>
        <p:txBody>
          <a:bodyPr/>
          <a:lstStyle/>
          <a:p>
            <a:r>
              <a:rPr lang="en-US" sz="3600" b="1" i="0" dirty="0">
                <a:solidFill>
                  <a:srgbClr val="000000"/>
                </a:solidFill>
                <a:effectLst/>
                <a:latin typeface="Arial Black" panose="020B0A04020102020204" pitchFamily="34" charset="0"/>
              </a:rPr>
              <a:t>Service binding with workflow service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200329"/>
          </a:xfrm>
          <a:prstGeom prst="rect">
            <a:avLst/>
          </a:prstGeom>
          <a:noFill/>
        </p:spPr>
        <p:txBody>
          <a:bodyPr wrap="square" rtlCol="0">
            <a:spAutoFit/>
          </a:bodyPr>
          <a:lstStyle/>
          <a:p>
            <a:r>
              <a:rPr lang="en-IN" sz="1800" dirty="0"/>
              <a:t>In order to deploy our workflow to cloud foundry we need a backing service named as </a:t>
            </a:r>
            <a:r>
              <a:rPr lang="en-IN" sz="1800" b="1" dirty="0"/>
              <a:t>workflow, </a:t>
            </a:r>
            <a:r>
              <a:rPr lang="en-IN" sz="1800" dirty="0"/>
              <a:t>this service is responsible for deployment and execution of workflow in BTP cloud foundry environment and a must.</a:t>
            </a:r>
          </a:p>
          <a:p>
            <a:r>
              <a:rPr lang="en-IN" sz="1800" dirty="0"/>
              <a:t>Since we executed booster, the service was already created by system so we will change file to adapt to already created service instance.</a:t>
            </a:r>
          </a:p>
        </p:txBody>
      </p:sp>
      <p:pic>
        <p:nvPicPr>
          <p:cNvPr id="2" name="Picture 3">
            <a:extLst>
              <a:ext uri="{FF2B5EF4-FFF2-40B4-BE49-F238E27FC236}">
                <a16:creationId xmlns:a16="http://schemas.microsoft.com/office/drawing/2014/main" id="{F14F8C61-13CB-9F71-54B3-365D6B1E8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764" y="2483366"/>
            <a:ext cx="7851230" cy="37428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79903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Workflow Context</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139321"/>
          </a:xfrm>
          <a:prstGeom prst="rect">
            <a:avLst/>
          </a:prstGeom>
          <a:noFill/>
        </p:spPr>
        <p:txBody>
          <a:bodyPr wrap="square" rtlCol="0">
            <a:spAutoFit/>
          </a:bodyPr>
          <a:lstStyle/>
          <a:p>
            <a:pPr algn="l"/>
            <a:r>
              <a:rPr lang="en-US" sz="1800" b="0" i="0" dirty="0">
                <a:solidFill>
                  <a:srgbClr val="333333"/>
                </a:solidFill>
                <a:effectLst/>
                <a:latin typeface="72" panose="020B0503030000000003" pitchFamily="34" charset="0"/>
              </a:rPr>
              <a:t>The workflow context contain data that can also be represented using the JavaScript Object Notation (JSON).  This is helpful to propagate and store data related to workflow instance through out the execution. We can compare workflow context with containers in ECC workflows.</a:t>
            </a:r>
          </a:p>
          <a:p>
            <a:pPr algn="l"/>
            <a:endParaRPr lang="en-US" sz="1800" dirty="0">
              <a:solidFill>
                <a:srgbClr val="333333"/>
              </a:solidFill>
              <a:latin typeface="72" panose="020B0503030000000003" pitchFamily="34" charset="0"/>
            </a:endParaRPr>
          </a:p>
          <a:p>
            <a:pPr algn="l"/>
            <a:r>
              <a:rPr lang="en-US" sz="1800" b="0" i="0" dirty="0">
                <a:solidFill>
                  <a:srgbClr val="333333"/>
                </a:solidFill>
                <a:effectLst/>
                <a:latin typeface="72" panose="020B0503030000000003" pitchFamily="34" charset="0"/>
              </a:rPr>
              <a:t>The workflow context can be initialized at the start of the cloud workflow and in the middle of the execution, we can read/edit the context information based on the requirement.</a:t>
            </a:r>
          </a:p>
          <a:p>
            <a:pPr algn="l"/>
            <a:endParaRPr lang="en-US" sz="1800" dirty="0">
              <a:solidFill>
                <a:srgbClr val="333333"/>
              </a:solidFill>
              <a:latin typeface="72" panose="020B0503030000000003" pitchFamily="34" charset="0"/>
            </a:endParaRPr>
          </a:p>
          <a:p>
            <a:pPr algn="l"/>
            <a:r>
              <a:rPr lang="en-US" sz="1800" b="0" i="0" dirty="0">
                <a:solidFill>
                  <a:srgbClr val="333333"/>
                </a:solidFill>
                <a:effectLst/>
                <a:latin typeface="72" panose="020B0503030000000003" pitchFamily="34" charset="0"/>
              </a:rPr>
              <a:t>The workflow context cannot store:</a:t>
            </a:r>
          </a:p>
          <a:p>
            <a:pPr marL="285750" indent="-285750" algn="l">
              <a:buFont typeface="Arial" panose="020B0604020202020204" pitchFamily="34" charset="0"/>
              <a:buChar char="•"/>
            </a:pPr>
            <a:r>
              <a:rPr lang="en-US" sz="1800" b="0" i="0" dirty="0">
                <a:solidFill>
                  <a:srgbClr val="333333"/>
                </a:solidFill>
                <a:effectLst/>
                <a:latin typeface="72" panose="020B0503030000000003" pitchFamily="34" charset="0"/>
              </a:rPr>
              <a:t>Functions</a:t>
            </a:r>
          </a:p>
          <a:p>
            <a:pPr algn="l">
              <a:buFont typeface="Arial" panose="020B0604020202020204" pitchFamily="34" charset="0"/>
              <a:buChar char="•"/>
            </a:pPr>
            <a:r>
              <a:rPr lang="en-US" sz="1800" b="0" i="0" dirty="0">
                <a:solidFill>
                  <a:srgbClr val="333333"/>
                </a:solidFill>
                <a:effectLst/>
                <a:latin typeface="72" panose="020B0503030000000003" pitchFamily="34" charset="0"/>
              </a:rPr>
              <a:t>   Prototype objects</a:t>
            </a:r>
          </a:p>
          <a:p>
            <a:pPr algn="l">
              <a:buFont typeface="Arial" panose="020B0604020202020204" pitchFamily="34" charset="0"/>
              <a:buChar char="•"/>
            </a:pPr>
            <a:r>
              <a:rPr lang="en-US" sz="1800" b="0" i="0" dirty="0">
                <a:solidFill>
                  <a:srgbClr val="333333"/>
                </a:solidFill>
                <a:effectLst/>
                <a:latin typeface="72" panose="020B0503030000000003" pitchFamily="34" charset="0"/>
              </a:rPr>
              <a:t>   Special numbers, such as </a:t>
            </a:r>
            <a:r>
              <a:rPr lang="en-US" sz="1800" b="0" i="0" dirty="0" err="1">
                <a:solidFill>
                  <a:srgbClr val="333333"/>
                </a:solidFill>
                <a:effectLst/>
                <a:latin typeface="72" panose="020B0503030000000003" pitchFamily="34" charset="0"/>
              </a:rPr>
              <a:t>NaN</a:t>
            </a:r>
            <a:r>
              <a:rPr lang="en-US" sz="1800" b="0" i="0" dirty="0">
                <a:solidFill>
                  <a:srgbClr val="333333"/>
                </a:solidFill>
                <a:effectLst/>
                <a:latin typeface="72" panose="020B0503030000000003" pitchFamily="34" charset="0"/>
              </a:rPr>
              <a:t> (Not a Number), positive infinity, or negative infinity</a:t>
            </a:r>
          </a:p>
        </p:txBody>
      </p:sp>
    </p:spTree>
    <p:extLst>
      <p:ext uri="{BB962C8B-B14F-4D97-AF65-F5344CB8AC3E}">
        <p14:creationId xmlns:p14="http://schemas.microsoft.com/office/powerpoint/2010/main" val="2848494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Workflow Task Types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524315"/>
          </a:xfrm>
          <a:prstGeom prst="rect">
            <a:avLst/>
          </a:prstGeom>
          <a:noFill/>
        </p:spPr>
        <p:txBody>
          <a:bodyPr wrap="square" rtlCol="0">
            <a:spAutoFit/>
          </a:bodyPr>
          <a:lstStyle/>
          <a:p>
            <a:pPr algn="l"/>
            <a:r>
              <a:rPr lang="en-US" b="0" i="0" dirty="0">
                <a:solidFill>
                  <a:srgbClr val="333333"/>
                </a:solidFill>
                <a:effectLst/>
                <a:latin typeface="72" panose="020B0503030000000003" pitchFamily="34" charset="0"/>
              </a:rPr>
              <a:t>User Task – where a manual decision is required by agent like approval or rejection of leave request</a:t>
            </a:r>
          </a:p>
          <a:p>
            <a:pPr algn="l"/>
            <a:endParaRPr lang="en-US" b="0" i="0" dirty="0">
              <a:solidFill>
                <a:srgbClr val="333333"/>
              </a:solidFill>
              <a:effectLst/>
              <a:latin typeface="72" panose="020B0503030000000003" pitchFamily="34" charset="0"/>
            </a:endParaRPr>
          </a:p>
          <a:p>
            <a:pPr algn="l"/>
            <a:r>
              <a:rPr lang="en-US" b="0" i="0" dirty="0">
                <a:solidFill>
                  <a:srgbClr val="333333"/>
                </a:solidFill>
                <a:effectLst/>
                <a:latin typeface="72" panose="020B0503030000000003" pitchFamily="34" charset="0"/>
              </a:rPr>
              <a:t>Service Task – just want to invoke the communication to a system via service call</a:t>
            </a:r>
          </a:p>
          <a:p>
            <a:pPr algn="l"/>
            <a:endParaRPr lang="en-US" b="0" i="0" dirty="0">
              <a:solidFill>
                <a:srgbClr val="333333"/>
              </a:solidFill>
              <a:effectLst/>
              <a:latin typeface="72" panose="020B0503030000000003" pitchFamily="34" charset="0"/>
            </a:endParaRPr>
          </a:p>
          <a:p>
            <a:pPr algn="l"/>
            <a:r>
              <a:rPr lang="en-US" b="0" i="0" dirty="0">
                <a:solidFill>
                  <a:srgbClr val="333333"/>
                </a:solidFill>
                <a:effectLst/>
                <a:latin typeface="72" panose="020B0503030000000003" pitchFamily="34" charset="0"/>
              </a:rPr>
              <a:t>Script task – we can write code to manipulate the workflow context, call the </a:t>
            </a:r>
            <a:r>
              <a:rPr lang="en-US" b="0" i="0" dirty="0" err="1">
                <a:solidFill>
                  <a:srgbClr val="333333"/>
                </a:solidFill>
                <a:effectLst/>
                <a:latin typeface="72" panose="020B0503030000000003" pitchFamily="34" charset="0"/>
              </a:rPr>
              <a:t>wf</a:t>
            </a:r>
            <a:r>
              <a:rPr lang="en-US" b="0" i="0" dirty="0">
                <a:solidFill>
                  <a:srgbClr val="333333"/>
                </a:solidFill>
                <a:effectLst/>
                <a:latin typeface="72" panose="020B0503030000000003" pitchFamily="34" charset="0"/>
              </a:rPr>
              <a:t> </a:t>
            </a:r>
            <a:r>
              <a:rPr lang="en-US" b="0" i="0" dirty="0" err="1">
                <a:solidFill>
                  <a:srgbClr val="333333"/>
                </a:solidFill>
                <a:effectLst/>
                <a:latin typeface="72" panose="020B0503030000000003" pitchFamily="34" charset="0"/>
              </a:rPr>
              <a:t>apis</a:t>
            </a:r>
            <a:r>
              <a:rPr lang="en-US" b="0" i="0" dirty="0">
                <a:solidFill>
                  <a:srgbClr val="333333"/>
                </a:solidFill>
                <a:effectLst/>
                <a:latin typeface="72" panose="020B0503030000000003" pitchFamily="34" charset="0"/>
              </a:rPr>
              <a:t> at runtime (JS code)</a:t>
            </a:r>
          </a:p>
          <a:p>
            <a:pPr algn="l"/>
            <a:endParaRPr lang="en-US" b="0" i="0" dirty="0">
              <a:solidFill>
                <a:srgbClr val="333333"/>
              </a:solidFill>
              <a:effectLst/>
              <a:latin typeface="72" panose="020B0503030000000003" pitchFamily="34" charset="0"/>
            </a:endParaRPr>
          </a:p>
          <a:p>
            <a:pPr algn="l"/>
            <a:r>
              <a:rPr lang="en-US" b="0" i="0" dirty="0">
                <a:solidFill>
                  <a:srgbClr val="333333"/>
                </a:solidFill>
                <a:effectLst/>
                <a:latin typeface="72" panose="020B0503030000000003" pitchFamily="34" charset="0"/>
              </a:rPr>
              <a:t>Mail task – configure, design and send an email</a:t>
            </a:r>
          </a:p>
          <a:p>
            <a:pPr algn="l"/>
            <a:endParaRPr lang="en-US" dirty="0">
              <a:solidFill>
                <a:srgbClr val="333333"/>
              </a:solidFill>
              <a:latin typeface="72" panose="020B0503030000000003" pitchFamily="34" charset="0"/>
            </a:endParaRPr>
          </a:p>
          <a:p>
            <a:pPr algn="l"/>
            <a:r>
              <a:rPr lang="en-US" b="0" i="0" dirty="0">
                <a:solidFill>
                  <a:srgbClr val="333333"/>
                </a:solidFill>
                <a:effectLst/>
                <a:latin typeface="72" panose="020B0503030000000003" pitchFamily="34" charset="0"/>
              </a:rPr>
              <a:t>Embedded – To integrate another sub workflow inside main workflow, used for modularization</a:t>
            </a:r>
          </a:p>
        </p:txBody>
      </p:sp>
    </p:spTree>
    <p:extLst>
      <p:ext uri="{BB962C8B-B14F-4D97-AF65-F5344CB8AC3E}">
        <p14:creationId xmlns:p14="http://schemas.microsoft.com/office/powerpoint/2010/main" val="219017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Workflow Context Access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477328"/>
          </a:xfrm>
          <a:prstGeom prst="rect">
            <a:avLst/>
          </a:prstGeom>
          <a:noFill/>
        </p:spPr>
        <p:txBody>
          <a:bodyPr wrap="square" rtlCol="0">
            <a:spAutoFit/>
          </a:bodyPr>
          <a:lstStyle/>
          <a:p>
            <a:r>
              <a:rPr lang="en-IN" sz="1800" dirty="0"/>
              <a:t>We can access the workflow context data using - </a:t>
            </a:r>
            <a:r>
              <a:rPr lang="en-IN" sz="1800" b="1" dirty="0"/>
              <a:t>${</a:t>
            </a:r>
            <a:r>
              <a:rPr lang="en-IN" sz="1800" b="1" dirty="0" err="1"/>
              <a:t>context.objectname</a:t>
            </a:r>
            <a:r>
              <a:rPr lang="en-IN" sz="1800" b="1" dirty="0"/>
              <a:t>}</a:t>
            </a:r>
          </a:p>
          <a:p>
            <a:r>
              <a:rPr lang="en-IN" sz="1800" dirty="0"/>
              <a:t>We can also modify the context data during runtime of script task using - </a:t>
            </a:r>
            <a:r>
              <a:rPr lang="en-IN" sz="1800" b="1" dirty="0"/>
              <a:t>$.</a:t>
            </a:r>
            <a:r>
              <a:rPr lang="en-IN" sz="1800" b="1" dirty="0" err="1"/>
              <a:t>context.objectname</a:t>
            </a:r>
            <a:endParaRPr lang="en-IN" sz="1800" b="1" dirty="0"/>
          </a:p>
          <a:p>
            <a:endParaRPr lang="en-IN" sz="1800" dirty="0"/>
          </a:p>
          <a:p>
            <a:r>
              <a:rPr lang="en-IN" sz="1800" dirty="0"/>
              <a:t>There are also standard context variable</a:t>
            </a:r>
          </a:p>
          <a:p>
            <a:endParaRPr lang="en-IN" sz="1800" dirty="0"/>
          </a:p>
        </p:txBody>
      </p:sp>
      <p:pic>
        <p:nvPicPr>
          <p:cNvPr id="3" name="Picture 2">
            <a:extLst>
              <a:ext uri="{FF2B5EF4-FFF2-40B4-BE49-F238E27FC236}">
                <a16:creationId xmlns:a16="http://schemas.microsoft.com/office/drawing/2014/main" id="{29CE146E-EB99-8BC1-9A14-EC850A97C3CF}"/>
              </a:ext>
            </a:extLst>
          </p:cNvPr>
          <p:cNvPicPr>
            <a:picLocks noChangeAspect="1"/>
          </p:cNvPicPr>
          <p:nvPr/>
        </p:nvPicPr>
        <p:blipFill>
          <a:blip r:embed="rId4"/>
          <a:stretch>
            <a:fillRect/>
          </a:stretch>
        </p:blipFill>
        <p:spPr>
          <a:xfrm>
            <a:off x="222096" y="2679526"/>
            <a:ext cx="8527519" cy="2773920"/>
          </a:xfrm>
          <a:prstGeom prst="rect">
            <a:avLst/>
          </a:prstGeom>
        </p:spPr>
      </p:pic>
    </p:spTree>
    <p:extLst>
      <p:ext uri="{BB962C8B-B14F-4D97-AF65-F5344CB8AC3E}">
        <p14:creationId xmlns:p14="http://schemas.microsoft.com/office/powerpoint/2010/main" val="2511328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8928992" cy="711081"/>
          </a:xfrm>
        </p:spPr>
        <p:txBody>
          <a:bodyPr/>
          <a:lstStyle/>
          <a:p>
            <a:r>
              <a:rPr lang="en-US" sz="3600" b="1" i="0" dirty="0">
                <a:solidFill>
                  <a:srgbClr val="000000"/>
                </a:solidFill>
                <a:effectLst/>
                <a:latin typeface="Arial Black" panose="020B0A04020102020204" pitchFamily="34" charset="0"/>
              </a:rPr>
              <a:t>Deploy the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200329"/>
          </a:xfrm>
          <a:prstGeom prst="rect">
            <a:avLst/>
          </a:prstGeom>
          <a:noFill/>
        </p:spPr>
        <p:txBody>
          <a:bodyPr wrap="square" rtlCol="0">
            <a:spAutoFit/>
          </a:bodyPr>
          <a:lstStyle/>
          <a:p>
            <a:r>
              <a:rPr lang="en-IN" sz="1800" dirty="0"/>
              <a:t>We need to build and deploy our workflow to cloud foundry environment using mta.yaml file.</a:t>
            </a:r>
          </a:p>
          <a:p>
            <a:endParaRPr lang="en-IN" sz="1800" dirty="0"/>
          </a:p>
          <a:p>
            <a:endParaRPr lang="en-IN" sz="1800" dirty="0"/>
          </a:p>
          <a:p>
            <a:r>
              <a:rPr lang="en-IN" sz="1800" dirty="0"/>
              <a:t>We will repeat the process using cloud foundry plugin.</a:t>
            </a:r>
          </a:p>
        </p:txBody>
      </p:sp>
    </p:spTree>
    <p:extLst>
      <p:ext uri="{BB962C8B-B14F-4D97-AF65-F5344CB8AC3E}">
        <p14:creationId xmlns:p14="http://schemas.microsoft.com/office/powerpoint/2010/main" val="904712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37</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SAP Workflow management – big picture</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1026" name="Picture 2">
            <a:extLst>
              <a:ext uri="{FF2B5EF4-FFF2-40B4-BE49-F238E27FC236}">
                <a16:creationId xmlns:a16="http://schemas.microsoft.com/office/drawing/2014/main" id="{8169D203-30C2-723C-8D84-B7891A92291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818" b="6407"/>
          <a:stretch/>
        </p:blipFill>
        <p:spPr bwMode="auto">
          <a:xfrm>
            <a:off x="3142084" y="1052736"/>
            <a:ext cx="6238429" cy="508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443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Monitor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C315B94E-6706-37BB-85B3-90401CE2D3E8}"/>
              </a:ext>
            </a:extLst>
          </p:cNvPr>
          <p:cNvPicPr>
            <a:picLocks noChangeAspect="1"/>
          </p:cNvPicPr>
          <p:nvPr/>
        </p:nvPicPr>
        <p:blipFill>
          <a:blip r:embed="rId4"/>
          <a:stretch>
            <a:fillRect/>
          </a:stretch>
        </p:blipFill>
        <p:spPr>
          <a:xfrm>
            <a:off x="262791" y="1042630"/>
            <a:ext cx="11425068" cy="5122674"/>
          </a:xfrm>
          <a:prstGeom prst="rect">
            <a:avLst/>
          </a:prstGeom>
        </p:spPr>
      </p:pic>
    </p:spTree>
    <p:extLst>
      <p:ext uri="{BB962C8B-B14F-4D97-AF65-F5344CB8AC3E}">
        <p14:creationId xmlns:p14="http://schemas.microsoft.com/office/powerpoint/2010/main" val="34946621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39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My Inbox - Features</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Content</a:t>
            </a:r>
          </a:p>
        </p:txBody>
      </p:sp>
      <p:pic>
        <p:nvPicPr>
          <p:cNvPr id="3" name="Picture 2">
            <a:extLst>
              <a:ext uri="{FF2B5EF4-FFF2-40B4-BE49-F238E27FC236}">
                <a16:creationId xmlns:a16="http://schemas.microsoft.com/office/drawing/2014/main" id="{0F5CFFCC-998D-2FCB-8A8E-1667E47ECAD2}"/>
              </a:ext>
            </a:extLst>
          </p:cNvPr>
          <p:cNvPicPr>
            <a:picLocks noChangeAspect="1"/>
          </p:cNvPicPr>
          <p:nvPr/>
        </p:nvPicPr>
        <p:blipFill>
          <a:blip r:embed="rId4"/>
          <a:stretch>
            <a:fillRect/>
          </a:stretch>
        </p:blipFill>
        <p:spPr>
          <a:xfrm>
            <a:off x="201826" y="1092385"/>
            <a:ext cx="11057578" cy="5029636"/>
          </a:xfrm>
          <a:prstGeom prst="rect">
            <a:avLst/>
          </a:prstGeom>
        </p:spPr>
      </p:pic>
    </p:spTree>
    <p:extLst>
      <p:ext uri="{BB962C8B-B14F-4D97-AF65-F5344CB8AC3E}">
        <p14:creationId xmlns:p14="http://schemas.microsoft.com/office/powerpoint/2010/main" val="3889865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4</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Advantages of Low-Code / No-Code Platforms</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2050" name="Picture 2">
            <a:extLst>
              <a:ext uri="{FF2B5EF4-FFF2-40B4-BE49-F238E27FC236}">
                <a16:creationId xmlns:a16="http://schemas.microsoft.com/office/drawing/2014/main" id="{172EB984-A499-A5FB-CBEB-12EB0C5078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52572"/>
            <a:ext cx="11567021" cy="4379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9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7920880" cy="711081"/>
          </a:xfrm>
        </p:spPr>
        <p:txBody>
          <a:bodyPr/>
          <a:lstStyle/>
          <a:p>
            <a:r>
              <a:rPr lang="en-US" sz="3600" b="1" i="0" dirty="0">
                <a:solidFill>
                  <a:srgbClr val="000000"/>
                </a:solidFill>
                <a:effectLst/>
                <a:latin typeface="Arial Black" panose="020B0A04020102020204" pitchFamily="34" charset="0"/>
              </a:rPr>
              <a:t>Setup the ES5 demo system</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139321"/>
          </a:xfrm>
          <a:prstGeom prst="rect">
            <a:avLst/>
          </a:prstGeom>
          <a:noFill/>
        </p:spPr>
        <p:txBody>
          <a:bodyPr wrap="square" rtlCol="0">
            <a:spAutoFit/>
          </a:bodyPr>
          <a:lstStyle/>
          <a:p>
            <a:r>
              <a:rPr lang="en-US" sz="1600" b="1" i="0" dirty="0">
                <a:effectLst/>
                <a:latin typeface="-apple-system"/>
              </a:rPr>
              <a:t>An account </a:t>
            </a:r>
            <a:r>
              <a:rPr lang="en-US" sz="1600" b="0" i="0" dirty="0">
                <a:effectLst/>
                <a:latin typeface="-apple-system"/>
              </a:rPr>
              <a:t>on the SAP NetWeaver Gateway Demo system "ES5“ for the purpose of integration with workflow</a:t>
            </a:r>
          </a:p>
          <a:p>
            <a:endParaRPr lang="en-US" sz="1600" u="none" strike="noStrike" dirty="0">
              <a:solidFill>
                <a:srgbClr val="C9D1D9"/>
              </a:solidFill>
              <a:latin typeface="-apple-system"/>
              <a:hlinkClick r:id="rId4"/>
            </a:endParaRPr>
          </a:p>
          <a:p>
            <a:r>
              <a:rPr lang="en-US" sz="1600" b="0" i="0" u="none" strike="noStrike" dirty="0">
                <a:solidFill>
                  <a:srgbClr val="C9D1D9"/>
                </a:solidFill>
                <a:effectLst/>
                <a:latin typeface="-apple-system"/>
                <a:hlinkClick r:id="rId4"/>
              </a:rPr>
              <a:t>Sign up here</a:t>
            </a:r>
            <a:r>
              <a:rPr lang="en-US" sz="1600" b="0" i="0" dirty="0">
                <a:solidFill>
                  <a:srgbClr val="C9D1D9"/>
                </a:solidFill>
                <a:effectLst/>
                <a:latin typeface="-apple-system"/>
              </a:rPr>
              <a:t> </a:t>
            </a:r>
            <a:r>
              <a:rPr lang="en-US" sz="1600" b="0" i="0" dirty="0">
                <a:effectLst/>
                <a:latin typeface="-apple-system"/>
              </a:rPr>
              <a:t>and then ensure your account is active and the username and password are correct, by checking you can access HTTP-based services such as </a:t>
            </a:r>
          </a:p>
          <a:p>
            <a:endParaRPr lang="en-US" sz="1600" dirty="0">
              <a:latin typeface="-apple-system"/>
            </a:endParaRPr>
          </a:p>
          <a:p>
            <a:r>
              <a:rPr lang="en-US" sz="1600" b="0" i="0" dirty="0">
                <a:effectLst/>
                <a:latin typeface="-apple-system"/>
              </a:rPr>
              <a:t>the</a:t>
            </a:r>
            <a:r>
              <a:rPr lang="en-US" sz="1600" b="0" i="0" dirty="0">
                <a:solidFill>
                  <a:srgbClr val="C9D1D9"/>
                </a:solidFill>
                <a:effectLst/>
                <a:latin typeface="-apple-system"/>
              </a:rPr>
              <a:t> </a:t>
            </a:r>
            <a:r>
              <a:rPr lang="en-US" sz="1600" b="0" i="0" u="none" strike="noStrike" dirty="0">
                <a:solidFill>
                  <a:srgbClr val="C9D1D9"/>
                </a:solidFill>
                <a:effectLst/>
                <a:latin typeface="-apple-system"/>
                <a:hlinkClick r:id="rId5"/>
              </a:rPr>
              <a:t>EPM_REF_APPS_SHOP_SRV</a:t>
            </a:r>
            <a:r>
              <a:rPr lang="en-US" sz="1600" b="0" i="0" dirty="0">
                <a:solidFill>
                  <a:srgbClr val="C9D1D9"/>
                </a:solidFill>
                <a:effectLst/>
                <a:latin typeface="-apple-system"/>
              </a:rPr>
              <a:t> </a:t>
            </a:r>
            <a:r>
              <a:rPr lang="en-US" sz="1600" b="0" i="0" dirty="0">
                <a:effectLst/>
                <a:latin typeface="-apple-system"/>
              </a:rPr>
              <a:t>OData service.</a:t>
            </a:r>
          </a:p>
          <a:p>
            <a:endParaRPr lang="en-US" sz="1600" dirty="0">
              <a:latin typeface="-apple-system"/>
            </a:endParaRPr>
          </a:p>
          <a:p>
            <a:endParaRPr lang="en-US" sz="1600" b="0" i="0" dirty="0">
              <a:effectLst/>
              <a:latin typeface="-apple-system"/>
            </a:endParaRPr>
          </a:p>
          <a:p>
            <a:r>
              <a:rPr lang="en-US" sz="1200" b="0" i="1" dirty="0">
                <a:effectLst/>
                <a:latin typeface="-apple-system"/>
              </a:rPr>
              <a:t>If you find that you've forgotten your credentials for the ES5 system, you can visit the </a:t>
            </a:r>
            <a:r>
              <a:rPr lang="en-US" sz="1200" b="0" i="1" u="none" strike="noStrike" dirty="0">
                <a:effectLst/>
                <a:latin typeface="-apple-system"/>
                <a:hlinkClick r:id="rId6"/>
              </a:rPr>
              <a:t>ES5 account administration</a:t>
            </a:r>
            <a:r>
              <a:rPr lang="en-US" sz="1200" b="0" i="1" dirty="0">
                <a:solidFill>
                  <a:srgbClr val="8B949E"/>
                </a:solidFill>
                <a:effectLst/>
                <a:latin typeface="-apple-system"/>
              </a:rPr>
              <a:t> </a:t>
            </a:r>
            <a:r>
              <a:rPr lang="en-US" sz="1200" b="0" i="1" dirty="0">
                <a:effectLst/>
                <a:latin typeface="-apple-system"/>
              </a:rPr>
              <a:t>page to get your password reset.</a:t>
            </a:r>
            <a:r>
              <a:rPr lang="en-US" sz="1600" b="0" i="0" dirty="0">
                <a:effectLst/>
                <a:latin typeface="-apple-system"/>
              </a:rPr>
              <a:t> </a:t>
            </a:r>
          </a:p>
          <a:p>
            <a:endParaRPr lang="en-IN" sz="1800" dirty="0"/>
          </a:p>
          <a:p>
            <a:r>
              <a:rPr lang="en-IN" sz="1800" dirty="0"/>
              <a:t>User id ES5 - </a:t>
            </a:r>
            <a:r>
              <a:rPr lang="en-US" sz="1400" dirty="0"/>
              <a:t>P2005641460</a:t>
            </a:r>
            <a:endParaRPr lang="en-IN" sz="1800" dirty="0"/>
          </a:p>
          <a:p>
            <a:endParaRPr lang="en-IN" sz="1800" dirty="0"/>
          </a:p>
        </p:txBody>
      </p:sp>
    </p:spTree>
    <p:extLst>
      <p:ext uri="{BB962C8B-B14F-4D97-AF65-F5344CB8AC3E}">
        <p14:creationId xmlns:p14="http://schemas.microsoft.com/office/powerpoint/2010/main" val="3597427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Create new destination</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754326"/>
          </a:xfrm>
          <a:prstGeom prst="rect">
            <a:avLst/>
          </a:prstGeom>
          <a:noFill/>
        </p:spPr>
        <p:txBody>
          <a:bodyPr wrap="square" rtlCol="0">
            <a:spAutoFit/>
          </a:bodyPr>
          <a:lstStyle/>
          <a:p>
            <a:r>
              <a:rPr lang="en-US" sz="1800" dirty="0"/>
              <a:t>Go to your "Trial Subaccount Home" page, and select the "Destinations" menu item within the "Connectivity" item.</a:t>
            </a:r>
          </a:p>
          <a:p>
            <a:endParaRPr lang="en-US" sz="1800" dirty="0"/>
          </a:p>
          <a:p>
            <a:r>
              <a:rPr lang="en-US" sz="1800" dirty="0"/>
              <a:t>Select the "New Destination" option, and in the configuration specify values for the appropriate parameters. Some values will depend on whether you have successfully completed the previous exercise and set up the SAP Cloud Connector or not, so the entire value set is presented twice, covering both scenarios. Use the values for your scenario.</a:t>
            </a:r>
            <a:endParaRPr lang="en-IN" sz="1800" dirty="0"/>
          </a:p>
        </p:txBody>
      </p:sp>
      <p:graphicFrame>
        <p:nvGraphicFramePr>
          <p:cNvPr id="2" name="Table 1">
            <a:extLst>
              <a:ext uri="{FF2B5EF4-FFF2-40B4-BE49-F238E27FC236}">
                <a16:creationId xmlns:a16="http://schemas.microsoft.com/office/drawing/2014/main" id="{14C5DC37-47BA-A418-6162-4836345B7285}"/>
              </a:ext>
            </a:extLst>
          </p:cNvPr>
          <p:cNvGraphicFramePr>
            <a:graphicFrameLocks noGrp="1"/>
          </p:cNvGraphicFramePr>
          <p:nvPr/>
        </p:nvGraphicFramePr>
        <p:xfrm>
          <a:off x="312218" y="2862512"/>
          <a:ext cx="6742606" cy="3451382"/>
        </p:xfrm>
        <a:graphic>
          <a:graphicData uri="http://schemas.openxmlformats.org/drawingml/2006/table">
            <a:tbl>
              <a:tblPr>
                <a:tableStyleId>{3C2FFA5D-87B4-456A-9821-1D502468CF0F}</a:tableStyleId>
              </a:tblPr>
              <a:tblGrid>
                <a:gridCol w="3371303">
                  <a:extLst>
                    <a:ext uri="{9D8B030D-6E8A-4147-A177-3AD203B41FA5}">
                      <a16:colId xmlns:a16="http://schemas.microsoft.com/office/drawing/2014/main" val="259652262"/>
                    </a:ext>
                  </a:extLst>
                </a:gridCol>
                <a:gridCol w="3371303">
                  <a:extLst>
                    <a:ext uri="{9D8B030D-6E8A-4147-A177-3AD203B41FA5}">
                      <a16:colId xmlns:a16="http://schemas.microsoft.com/office/drawing/2014/main" val="2405680925"/>
                    </a:ext>
                  </a:extLst>
                </a:gridCol>
              </a:tblGrid>
              <a:tr h="291216">
                <a:tc>
                  <a:txBody>
                    <a:bodyPr/>
                    <a:lstStyle/>
                    <a:p>
                      <a:r>
                        <a:rPr lang="en-US" sz="1400" b="1" dirty="0">
                          <a:effectLst/>
                        </a:rPr>
                        <a:t>Property</a:t>
                      </a:r>
                    </a:p>
                  </a:txBody>
                  <a:tcPr marL="93165" marR="93165" marT="42999" marB="42999" anchor="ctr"/>
                </a:tc>
                <a:tc>
                  <a:txBody>
                    <a:bodyPr/>
                    <a:lstStyle/>
                    <a:p>
                      <a:r>
                        <a:rPr lang="en-US" sz="1400" b="1">
                          <a:effectLst/>
                        </a:rPr>
                        <a:t>Value</a:t>
                      </a:r>
                    </a:p>
                  </a:txBody>
                  <a:tcPr marL="93165" marR="93165" marT="42999" marB="42999" anchor="ctr"/>
                </a:tc>
                <a:extLst>
                  <a:ext uri="{0D108BD9-81ED-4DB2-BD59-A6C34878D82A}">
                    <a16:rowId xmlns:a16="http://schemas.microsoft.com/office/drawing/2014/main" val="222980832"/>
                  </a:ext>
                </a:extLst>
              </a:tr>
              <a:tr h="291216">
                <a:tc>
                  <a:txBody>
                    <a:bodyPr/>
                    <a:lstStyle/>
                    <a:p>
                      <a:r>
                        <a:rPr lang="en-US" sz="1400" dirty="0">
                          <a:effectLst/>
                        </a:rPr>
                        <a:t>Name</a:t>
                      </a:r>
                    </a:p>
                  </a:txBody>
                  <a:tcPr marL="93165" marR="93165" marT="42999" marB="42999" anchor="ctr"/>
                </a:tc>
                <a:tc>
                  <a:txBody>
                    <a:bodyPr/>
                    <a:lstStyle/>
                    <a:p>
                      <a:r>
                        <a:rPr lang="en-US" sz="1400" dirty="0" err="1">
                          <a:effectLst/>
                        </a:rPr>
                        <a:t>AnubhavDestination</a:t>
                      </a:r>
                      <a:endParaRPr lang="en-US" sz="1400" dirty="0">
                        <a:effectLst/>
                      </a:endParaRPr>
                    </a:p>
                  </a:txBody>
                  <a:tcPr marL="93165" marR="93165" marT="42999" marB="42999" anchor="ctr"/>
                </a:tc>
                <a:extLst>
                  <a:ext uri="{0D108BD9-81ED-4DB2-BD59-A6C34878D82A}">
                    <a16:rowId xmlns:a16="http://schemas.microsoft.com/office/drawing/2014/main" val="854411628"/>
                  </a:ext>
                </a:extLst>
              </a:tr>
              <a:tr h="291216">
                <a:tc>
                  <a:txBody>
                    <a:bodyPr/>
                    <a:lstStyle/>
                    <a:p>
                      <a:r>
                        <a:rPr lang="en-US" sz="1400">
                          <a:effectLst/>
                        </a:rPr>
                        <a:t>Type</a:t>
                      </a:r>
                    </a:p>
                  </a:txBody>
                  <a:tcPr marL="93165" marR="93165" marT="42999" marB="42999" anchor="ctr"/>
                </a:tc>
                <a:tc>
                  <a:txBody>
                    <a:bodyPr/>
                    <a:lstStyle/>
                    <a:p>
                      <a:r>
                        <a:rPr lang="en-US" sz="1400" dirty="0">
                          <a:effectLst/>
                        </a:rPr>
                        <a:t>HTTP</a:t>
                      </a:r>
                    </a:p>
                  </a:txBody>
                  <a:tcPr marL="93165" marR="93165" marT="42999" marB="42999" anchor="ctr"/>
                </a:tc>
                <a:extLst>
                  <a:ext uri="{0D108BD9-81ED-4DB2-BD59-A6C34878D82A}">
                    <a16:rowId xmlns:a16="http://schemas.microsoft.com/office/drawing/2014/main" val="1839606205"/>
                  </a:ext>
                </a:extLst>
              </a:tr>
              <a:tr h="291216">
                <a:tc>
                  <a:txBody>
                    <a:bodyPr/>
                    <a:lstStyle/>
                    <a:p>
                      <a:r>
                        <a:rPr lang="en-US" sz="1400">
                          <a:effectLst/>
                        </a:rPr>
                        <a:t>Description</a:t>
                      </a:r>
                    </a:p>
                  </a:txBody>
                  <a:tcPr marL="93165" marR="93165" marT="42999" marB="42999" anchor="ctr"/>
                </a:tc>
                <a:tc>
                  <a:txBody>
                    <a:bodyPr/>
                    <a:lstStyle/>
                    <a:p>
                      <a:r>
                        <a:rPr lang="en-US" sz="1400" dirty="0">
                          <a:effectLst/>
                        </a:rPr>
                        <a:t>Anubhav ES server</a:t>
                      </a:r>
                    </a:p>
                  </a:txBody>
                  <a:tcPr marL="93165" marR="93165" marT="42999" marB="42999" anchor="ctr"/>
                </a:tc>
                <a:extLst>
                  <a:ext uri="{0D108BD9-81ED-4DB2-BD59-A6C34878D82A}">
                    <a16:rowId xmlns:a16="http://schemas.microsoft.com/office/drawing/2014/main" val="556092847"/>
                  </a:ext>
                </a:extLst>
              </a:tr>
              <a:tr h="291216">
                <a:tc>
                  <a:txBody>
                    <a:bodyPr/>
                    <a:lstStyle/>
                    <a:p>
                      <a:r>
                        <a:rPr lang="en-US" sz="1400">
                          <a:effectLst/>
                        </a:rPr>
                        <a:t>Location ID</a:t>
                      </a:r>
                    </a:p>
                  </a:txBody>
                  <a:tcPr marL="93165" marR="93165" marT="42999" marB="42999" anchor="ctr"/>
                </a:tc>
                <a:tc>
                  <a:txBody>
                    <a:bodyPr/>
                    <a:lstStyle/>
                    <a:p>
                      <a:r>
                        <a:rPr lang="en-US" sz="1400" dirty="0">
                          <a:effectLst/>
                        </a:rPr>
                        <a:t>(leave blank)</a:t>
                      </a:r>
                    </a:p>
                  </a:txBody>
                  <a:tcPr marL="93165" marR="93165" marT="42999" marB="42999" anchor="ctr"/>
                </a:tc>
                <a:extLst>
                  <a:ext uri="{0D108BD9-81ED-4DB2-BD59-A6C34878D82A}">
                    <a16:rowId xmlns:a16="http://schemas.microsoft.com/office/drawing/2014/main" val="2705693123"/>
                  </a:ext>
                </a:extLst>
              </a:tr>
              <a:tr h="757160">
                <a:tc>
                  <a:txBody>
                    <a:bodyPr/>
                    <a:lstStyle/>
                    <a:p>
                      <a:r>
                        <a:rPr lang="en-US" sz="1400">
                          <a:effectLst/>
                        </a:rPr>
                        <a:t>URL</a:t>
                      </a:r>
                    </a:p>
                  </a:txBody>
                  <a:tcPr marL="93165" marR="93165" marT="42999" marB="42999" anchor="ctr"/>
                </a:tc>
                <a:tc>
                  <a:txBody>
                    <a:bodyPr/>
                    <a:lstStyle/>
                    <a:p>
                      <a:r>
                        <a:rPr lang="en-US" sz="1400" dirty="0">
                          <a:effectLst/>
                        </a:rPr>
                        <a:t>https://sapes5.sapdevcenter.com:443/sap/opu/odata/sap/EPM_REF_APPS_SHOP_SRV/</a:t>
                      </a:r>
                    </a:p>
                  </a:txBody>
                  <a:tcPr marL="93165" marR="93165" marT="42999" marB="42999" anchor="ctr"/>
                </a:tc>
                <a:extLst>
                  <a:ext uri="{0D108BD9-81ED-4DB2-BD59-A6C34878D82A}">
                    <a16:rowId xmlns:a16="http://schemas.microsoft.com/office/drawing/2014/main" val="718552856"/>
                  </a:ext>
                </a:extLst>
              </a:tr>
              <a:tr h="291216">
                <a:tc>
                  <a:txBody>
                    <a:bodyPr/>
                    <a:lstStyle/>
                    <a:p>
                      <a:r>
                        <a:rPr lang="en-US" sz="1400">
                          <a:effectLst/>
                        </a:rPr>
                        <a:t>Proxy Type</a:t>
                      </a:r>
                    </a:p>
                  </a:txBody>
                  <a:tcPr marL="93165" marR="93165" marT="42999" marB="42999" anchor="ctr"/>
                </a:tc>
                <a:tc>
                  <a:txBody>
                    <a:bodyPr/>
                    <a:lstStyle/>
                    <a:p>
                      <a:r>
                        <a:rPr lang="en-US" sz="1400" dirty="0">
                          <a:effectLst/>
                        </a:rPr>
                        <a:t>Internet</a:t>
                      </a:r>
                    </a:p>
                  </a:txBody>
                  <a:tcPr marL="93165" marR="93165" marT="42999" marB="42999" anchor="ctr"/>
                </a:tc>
                <a:extLst>
                  <a:ext uri="{0D108BD9-81ED-4DB2-BD59-A6C34878D82A}">
                    <a16:rowId xmlns:a16="http://schemas.microsoft.com/office/drawing/2014/main" val="980116397"/>
                  </a:ext>
                </a:extLst>
              </a:tr>
              <a:tr h="291216">
                <a:tc>
                  <a:txBody>
                    <a:bodyPr/>
                    <a:lstStyle/>
                    <a:p>
                      <a:r>
                        <a:rPr lang="en-US" sz="1400">
                          <a:effectLst/>
                        </a:rPr>
                        <a:t>Authentication</a:t>
                      </a:r>
                    </a:p>
                  </a:txBody>
                  <a:tcPr marL="93165" marR="93165" marT="42999" marB="42999" anchor="ctr"/>
                </a:tc>
                <a:tc>
                  <a:txBody>
                    <a:bodyPr/>
                    <a:lstStyle/>
                    <a:p>
                      <a:r>
                        <a:rPr lang="en-US" sz="1400" dirty="0" err="1">
                          <a:effectLst/>
                        </a:rPr>
                        <a:t>BasicAuthentication</a:t>
                      </a:r>
                      <a:endParaRPr lang="en-US" sz="1400" dirty="0">
                        <a:effectLst/>
                      </a:endParaRPr>
                    </a:p>
                  </a:txBody>
                  <a:tcPr marL="93165" marR="93165" marT="42999" marB="42999" anchor="ctr"/>
                </a:tc>
                <a:extLst>
                  <a:ext uri="{0D108BD9-81ED-4DB2-BD59-A6C34878D82A}">
                    <a16:rowId xmlns:a16="http://schemas.microsoft.com/office/drawing/2014/main" val="1253508156"/>
                  </a:ext>
                </a:extLst>
              </a:tr>
              <a:tr h="291216">
                <a:tc>
                  <a:txBody>
                    <a:bodyPr/>
                    <a:lstStyle/>
                    <a:p>
                      <a:r>
                        <a:rPr lang="en-US" sz="1400">
                          <a:effectLst/>
                        </a:rPr>
                        <a:t>User</a:t>
                      </a:r>
                    </a:p>
                  </a:txBody>
                  <a:tcPr marL="93165" marR="93165" marT="42999" marB="42999" anchor="ctr"/>
                </a:tc>
                <a:tc>
                  <a:txBody>
                    <a:bodyPr/>
                    <a:lstStyle/>
                    <a:p>
                      <a:r>
                        <a:rPr lang="en-US" sz="1400" dirty="0">
                          <a:effectLst/>
                        </a:rPr>
                        <a:t>(your ES5 username)</a:t>
                      </a:r>
                    </a:p>
                  </a:txBody>
                  <a:tcPr marL="93165" marR="93165" marT="42999" marB="42999" anchor="ctr"/>
                </a:tc>
                <a:extLst>
                  <a:ext uri="{0D108BD9-81ED-4DB2-BD59-A6C34878D82A}">
                    <a16:rowId xmlns:a16="http://schemas.microsoft.com/office/drawing/2014/main" val="2073370187"/>
                  </a:ext>
                </a:extLst>
              </a:tr>
              <a:tr h="291216">
                <a:tc>
                  <a:txBody>
                    <a:bodyPr/>
                    <a:lstStyle/>
                    <a:p>
                      <a:r>
                        <a:rPr lang="en-US" sz="1400">
                          <a:effectLst/>
                        </a:rPr>
                        <a:t>Password</a:t>
                      </a:r>
                    </a:p>
                  </a:txBody>
                  <a:tcPr marL="93165" marR="93165" marT="42999" marB="42999" anchor="ctr"/>
                </a:tc>
                <a:tc>
                  <a:txBody>
                    <a:bodyPr/>
                    <a:lstStyle/>
                    <a:p>
                      <a:r>
                        <a:rPr lang="en-US" sz="1400" dirty="0">
                          <a:effectLst/>
                        </a:rPr>
                        <a:t>(your ES5 password)</a:t>
                      </a:r>
                    </a:p>
                  </a:txBody>
                  <a:tcPr marL="93165" marR="93165" marT="42999" marB="42999" anchor="ctr"/>
                </a:tc>
                <a:extLst>
                  <a:ext uri="{0D108BD9-81ED-4DB2-BD59-A6C34878D82A}">
                    <a16:rowId xmlns:a16="http://schemas.microsoft.com/office/drawing/2014/main" val="4209759089"/>
                  </a:ext>
                </a:extLst>
              </a:tr>
            </a:tbl>
          </a:graphicData>
        </a:graphic>
      </p:graphicFrame>
      <p:graphicFrame>
        <p:nvGraphicFramePr>
          <p:cNvPr id="3" name="Table 2">
            <a:extLst>
              <a:ext uri="{FF2B5EF4-FFF2-40B4-BE49-F238E27FC236}">
                <a16:creationId xmlns:a16="http://schemas.microsoft.com/office/drawing/2014/main" id="{4025BAAE-DB66-4525-DFFD-F7619E1AA6D4}"/>
              </a:ext>
            </a:extLst>
          </p:cNvPr>
          <p:cNvGraphicFramePr>
            <a:graphicFrameLocks noGrp="1"/>
          </p:cNvGraphicFramePr>
          <p:nvPr/>
        </p:nvGraphicFramePr>
        <p:xfrm>
          <a:off x="7462564" y="2826010"/>
          <a:ext cx="3180556" cy="802126"/>
        </p:xfrm>
        <a:graphic>
          <a:graphicData uri="http://schemas.openxmlformats.org/drawingml/2006/table">
            <a:tbl>
              <a:tblPr>
                <a:tableStyleId>{284E427A-3D55-4303-BF80-6455036E1DE7}</a:tableStyleId>
              </a:tblPr>
              <a:tblGrid>
                <a:gridCol w="1590278">
                  <a:extLst>
                    <a:ext uri="{9D8B030D-6E8A-4147-A177-3AD203B41FA5}">
                      <a16:colId xmlns:a16="http://schemas.microsoft.com/office/drawing/2014/main" val="4165941112"/>
                    </a:ext>
                  </a:extLst>
                </a:gridCol>
                <a:gridCol w="1590278">
                  <a:extLst>
                    <a:ext uri="{9D8B030D-6E8A-4147-A177-3AD203B41FA5}">
                      <a16:colId xmlns:a16="http://schemas.microsoft.com/office/drawing/2014/main" val="3099125741"/>
                    </a:ext>
                  </a:extLst>
                </a:gridCol>
              </a:tblGrid>
              <a:tr h="401063">
                <a:tc>
                  <a:txBody>
                    <a:bodyPr/>
                    <a:lstStyle/>
                    <a:p>
                      <a:r>
                        <a:rPr lang="en-US" sz="1400" b="1" dirty="0">
                          <a:effectLst/>
                        </a:rPr>
                        <a:t>Property</a:t>
                      </a:r>
                    </a:p>
                  </a:txBody>
                  <a:tcPr marL="99060" marR="99060" anchor="ctr"/>
                </a:tc>
                <a:tc>
                  <a:txBody>
                    <a:bodyPr/>
                    <a:lstStyle/>
                    <a:p>
                      <a:r>
                        <a:rPr lang="en-US" sz="1400" b="1">
                          <a:effectLst/>
                        </a:rPr>
                        <a:t>Value</a:t>
                      </a:r>
                    </a:p>
                  </a:txBody>
                  <a:tcPr marL="99060" marR="99060" anchor="ctr"/>
                </a:tc>
                <a:extLst>
                  <a:ext uri="{0D108BD9-81ED-4DB2-BD59-A6C34878D82A}">
                    <a16:rowId xmlns:a16="http://schemas.microsoft.com/office/drawing/2014/main" val="4198297456"/>
                  </a:ext>
                </a:extLst>
              </a:tr>
              <a:tr h="401063">
                <a:tc>
                  <a:txBody>
                    <a:bodyPr/>
                    <a:lstStyle/>
                    <a:p>
                      <a:r>
                        <a:rPr lang="en-US" sz="1400" dirty="0">
                          <a:effectLst/>
                        </a:rPr>
                        <a:t>sap-client</a:t>
                      </a:r>
                    </a:p>
                  </a:txBody>
                  <a:tcPr marL="99060" marR="99060" anchor="ctr"/>
                </a:tc>
                <a:tc>
                  <a:txBody>
                    <a:bodyPr/>
                    <a:lstStyle/>
                    <a:p>
                      <a:r>
                        <a:rPr lang="en-US" sz="1400" dirty="0">
                          <a:effectLst/>
                        </a:rPr>
                        <a:t>002</a:t>
                      </a:r>
                    </a:p>
                  </a:txBody>
                  <a:tcPr marL="99060" marR="99060" anchor="ctr"/>
                </a:tc>
                <a:extLst>
                  <a:ext uri="{0D108BD9-81ED-4DB2-BD59-A6C34878D82A}">
                    <a16:rowId xmlns:a16="http://schemas.microsoft.com/office/drawing/2014/main" val="3861169594"/>
                  </a:ext>
                </a:extLst>
              </a:tr>
            </a:tbl>
          </a:graphicData>
        </a:graphic>
      </p:graphicFrame>
    </p:spTree>
    <p:extLst>
      <p:ext uri="{BB962C8B-B14F-4D97-AF65-F5344CB8AC3E}">
        <p14:creationId xmlns:p14="http://schemas.microsoft.com/office/powerpoint/2010/main" val="2861180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41398-D3C3-7FDD-C028-2C2CF6310727}"/>
              </a:ext>
            </a:extLst>
          </p:cNvPr>
          <p:cNvPicPr>
            <a:picLocks noChangeAspect="1"/>
          </p:cNvPicPr>
          <p:nvPr/>
        </p:nvPicPr>
        <p:blipFill>
          <a:blip r:embed="rId3"/>
          <a:stretch>
            <a:fillRect/>
          </a:stretch>
        </p:blipFill>
        <p:spPr>
          <a:xfrm>
            <a:off x="7063" y="0"/>
            <a:ext cx="12181762" cy="6858000"/>
          </a:xfrm>
          <a:prstGeom prst="rect">
            <a:avLst/>
          </a:prstGeom>
        </p:spPr>
      </p:pic>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42</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189756" y="1412776"/>
            <a:ext cx="10709608" cy="711081"/>
          </a:xfrm>
        </p:spPr>
        <p:txBody>
          <a:bodyPr/>
          <a:lstStyle/>
          <a:p>
            <a:r>
              <a:rPr lang="en-US" sz="4400" b="0" i="0" dirty="0">
                <a:solidFill>
                  <a:schemeClr val="bg1"/>
                </a:solidFill>
                <a:effectLst/>
                <a:latin typeface="Cooper Black" panose="0208090404030B020404" pitchFamily="18" charset="0"/>
              </a:rPr>
              <a:t>Server Access &amp; Connectivity</a:t>
            </a:r>
            <a:endParaRPr lang="en-US" sz="4400" b="0" dirty="0">
              <a:solidFill>
                <a:schemeClr val="bg1"/>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Tree>
    <p:extLst>
      <p:ext uri="{BB962C8B-B14F-4D97-AF65-F5344CB8AC3E}">
        <p14:creationId xmlns:p14="http://schemas.microsoft.com/office/powerpoint/2010/main" val="2186437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Workflow Scenario - 2</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69332"/>
          </a:xfrm>
          <a:prstGeom prst="rect">
            <a:avLst/>
          </a:prstGeom>
          <a:noFill/>
        </p:spPr>
        <p:txBody>
          <a:bodyPr wrap="square" rtlCol="0">
            <a:spAutoFit/>
          </a:bodyPr>
          <a:lstStyle/>
          <a:p>
            <a:r>
              <a:rPr lang="en-IN" sz="1800" dirty="0"/>
              <a:t>Design and develop a workflow to read Product data from E-Shop OData service from ES5 demo system.</a:t>
            </a:r>
          </a:p>
        </p:txBody>
      </p:sp>
      <p:pic>
        <p:nvPicPr>
          <p:cNvPr id="2052" name="Picture 4" descr="Content Marketing Services, HD Png Download , Transparent Png Image -  PNGitem">
            <a:extLst>
              <a:ext uri="{FF2B5EF4-FFF2-40B4-BE49-F238E27FC236}">
                <a16:creationId xmlns:a16="http://schemas.microsoft.com/office/drawing/2014/main" id="{0C22E3B7-5178-5DFA-3D9C-F836035FDE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772" y="1902281"/>
            <a:ext cx="4162425"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6890CC-F728-D929-288C-6841DD601246}"/>
              </a:ext>
            </a:extLst>
          </p:cNvPr>
          <p:cNvSpPr txBox="1"/>
          <p:nvPr/>
        </p:nvSpPr>
        <p:spPr>
          <a:xfrm>
            <a:off x="5014292" y="3717032"/>
            <a:ext cx="6094428" cy="1569660"/>
          </a:xfrm>
          <a:prstGeom prst="rect">
            <a:avLst/>
          </a:prstGeom>
          <a:noFill/>
        </p:spPr>
        <p:txBody>
          <a:bodyPr wrap="square">
            <a:spAutoFit/>
          </a:bodyPr>
          <a:lstStyle/>
          <a:p>
            <a:r>
              <a:rPr lang="en-US" dirty="0"/>
              <a:t>/sap/</a:t>
            </a:r>
            <a:r>
              <a:rPr lang="en-US" dirty="0" err="1"/>
              <a:t>opu</a:t>
            </a:r>
            <a:r>
              <a:rPr lang="en-US" dirty="0"/>
              <a:t>/</a:t>
            </a:r>
            <a:r>
              <a:rPr lang="en-US" dirty="0" err="1"/>
              <a:t>odata</a:t>
            </a:r>
            <a:r>
              <a:rPr lang="en-US" dirty="0"/>
              <a:t>/sap/EPM_REF_APPS_SHOP_SRV/Products('HT-1000')?$format=</a:t>
            </a:r>
            <a:r>
              <a:rPr lang="en-US" dirty="0" err="1"/>
              <a:t>json</a:t>
            </a:r>
            <a:r>
              <a:rPr lang="en-US" dirty="0"/>
              <a:t>&amp;$expand=Reviews</a:t>
            </a:r>
          </a:p>
          <a:p>
            <a:endParaRPr lang="en-US" dirty="0"/>
          </a:p>
        </p:txBody>
      </p:sp>
    </p:spTree>
    <p:extLst>
      <p:ext uri="{BB962C8B-B14F-4D97-AF65-F5344CB8AC3E}">
        <p14:creationId xmlns:p14="http://schemas.microsoft.com/office/powerpoint/2010/main" val="533711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513168" cy="711081"/>
          </a:xfrm>
        </p:spPr>
        <p:txBody>
          <a:bodyPr/>
          <a:lstStyle/>
          <a:p>
            <a:r>
              <a:rPr lang="en-US" sz="3600" b="1" i="0" dirty="0">
                <a:solidFill>
                  <a:srgbClr val="000000"/>
                </a:solidFill>
                <a:effectLst/>
                <a:latin typeface="Arial Black" panose="020B0A04020102020204" pitchFamily="34" charset="0"/>
              </a:rPr>
              <a:t>What is an API</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646331"/>
          </a:xfrm>
          <a:prstGeom prst="rect">
            <a:avLst/>
          </a:prstGeom>
          <a:noFill/>
        </p:spPr>
        <p:txBody>
          <a:bodyPr wrap="square" rtlCol="0">
            <a:spAutoFit/>
          </a:bodyPr>
          <a:lstStyle/>
          <a:p>
            <a:r>
              <a:rPr lang="en-IN" sz="1800" dirty="0"/>
              <a:t>API stands for Application Programming Interface, It is a end point, single point of contact for communication to data of a system and perform different kind of operations like create, read, update, delete, path, (CURDQ)</a:t>
            </a:r>
          </a:p>
        </p:txBody>
      </p:sp>
      <p:pic>
        <p:nvPicPr>
          <p:cNvPr id="2" name="Picture 2" descr="What are APIs and how do they work | Elemental">
            <a:extLst>
              <a:ext uri="{FF2B5EF4-FFF2-40B4-BE49-F238E27FC236}">
                <a16:creationId xmlns:a16="http://schemas.microsoft.com/office/drawing/2014/main" id="{303A229B-EA33-28AC-6789-7955BBAAC7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8628" y="4500255"/>
            <a:ext cx="2874908" cy="2334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606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45</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API HUB introduction</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1815882"/>
          </a:xfrm>
          <a:prstGeom prst="rect">
            <a:avLst/>
          </a:prstGeom>
          <a:noFill/>
        </p:spPr>
        <p:txBody>
          <a:bodyPr wrap="square" rtlCol="0">
            <a:spAutoFit/>
          </a:bodyPr>
          <a:lstStyle/>
          <a:p>
            <a:r>
              <a:rPr lang="en-US" sz="1600" b="0" i="0" dirty="0">
                <a:effectLst/>
                <a:latin typeface="72-Regular"/>
                <a:cs typeface="72 Condensed" panose="020B0506030000000003" pitchFamily="34" charset="0"/>
              </a:rPr>
              <a:t>SAP Cloud Platform API management </a:t>
            </a:r>
            <a:r>
              <a:rPr lang="en-US" sz="1600" b="1" i="0" dirty="0">
                <a:effectLst/>
                <a:latin typeface="72-Regular"/>
                <a:cs typeface="72 Condensed" panose="020B0506030000000003" pitchFamily="34" charset="0"/>
              </a:rPr>
              <a:t>provides simple, scalable and secure access to digital assets through application programming interfaces</a:t>
            </a:r>
            <a:r>
              <a:rPr lang="en-US" sz="1600" b="0" i="0" dirty="0">
                <a:effectLst/>
                <a:latin typeface="72-Regular"/>
                <a:cs typeface="72 Condensed" panose="020B0506030000000003" pitchFamily="34" charset="0"/>
              </a:rPr>
              <a:t> (APIs) and enables developer communities to consume these. Key capabilities. Ÿ Unified standards-based API access of REST/OData or SOAP. services.</a:t>
            </a:r>
          </a:p>
          <a:p>
            <a:endParaRPr lang="en-US" sz="1600" dirty="0">
              <a:latin typeface="72-Regular"/>
              <a:cs typeface="72 Condensed" panose="020B0506030000000003" pitchFamily="34" charset="0"/>
            </a:endParaRPr>
          </a:p>
          <a:p>
            <a:r>
              <a:rPr lang="en-US" sz="1600" b="0" i="0" dirty="0">
                <a:effectLst/>
                <a:latin typeface="72-Regular"/>
                <a:cs typeface="72 Condensed" panose="020B0506030000000003" pitchFamily="34" charset="0"/>
              </a:rPr>
              <a:t>The SAP API Business Hub is </a:t>
            </a:r>
            <a:r>
              <a:rPr lang="en-US" sz="1600" b="1" i="0" dirty="0">
                <a:effectLst/>
                <a:latin typeface="72-Regular"/>
                <a:cs typeface="72 Condensed" panose="020B0506030000000003" pitchFamily="34" charset="0"/>
              </a:rPr>
              <a:t>a web application hosted by SAP to discover, explore, and test SAP and partner APIs (application programming interfaces) that are required to build extensions or process integrations</a:t>
            </a:r>
            <a:r>
              <a:rPr lang="en-US" sz="1600" b="0" i="0" dirty="0">
                <a:effectLst/>
                <a:latin typeface="72-Regular"/>
                <a:cs typeface="72 Condensed" panose="020B0506030000000003" pitchFamily="34" charset="0"/>
              </a:rPr>
              <a:t>. It also hosts Integration content, Events, CDS views, and more.</a:t>
            </a:r>
            <a:endParaRPr lang="en-IN" sz="2000" dirty="0">
              <a:latin typeface="72-Regular"/>
              <a:cs typeface="72 Condensed" panose="020B0506030000000003" pitchFamily="34" charset="0"/>
            </a:endParaRPr>
          </a:p>
        </p:txBody>
      </p:sp>
      <p:pic>
        <p:nvPicPr>
          <p:cNvPr id="3" name="Picture 2">
            <a:extLst>
              <a:ext uri="{FF2B5EF4-FFF2-40B4-BE49-F238E27FC236}">
                <a16:creationId xmlns:a16="http://schemas.microsoft.com/office/drawing/2014/main" id="{C558F458-4ABE-7FD1-2BA5-0DFA56A8DC00}"/>
              </a:ext>
            </a:extLst>
          </p:cNvPr>
          <p:cNvPicPr>
            <a:picLocks noChangeAspect="1"/>
          </p:cNvPicPr>
          <p:nvPr/>
        </p:nvPicPr>
        <p:blipFill>
          <a:blip r:embed="rId4"/>
          <a:stretch>
            <a:fillRect/>
          </a:stretch>
        </p:blipFill>
        <p:spPr>
          <a:xfrm>
            <a:off x="2458008" y="3429000"/>
            <a:ext cx="7272808" cy="3001184"/>
          </a:xfrm>
          <a:prstGeom prst="rect">
            <a:avLst/>
          </a:prstGeom>
        </p:spPr>
      </p:pic>
    </p:spTree>
    <p:extLst>
      <p:ext uri="{BB962C8B-B14F-4D97-AF65-F5344CB8AC3E}">
        <p14:creationId xmlns:p14="http://schemas.microsoft.com/office/powerpoint/2010/main" val="798996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46</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513168" cy="711081"/>
          </a:xfrm>
        </p:spPr>
        <p:txBody>
          <a:bodyPr/>
          <a:lstStyle/>
          <a:p>
            <a:r>
              <a:rPr lang="en-US" sz="3600" b="1" i="0" dirty="0">
                <a:solidFill>
                  <a:srgbClr val="000000"/>
                </a:solidFill>
                <a:effectLst/>
                <a:latin typeface="Arial Black" panose="020B0A04020102020204" pitchFamily="34" charset="0"/>
              </a:rPr>
              <a:t>Build Process Automation API</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154436"/>
          </a:xfrm>
          <a:prstGeom prst="rect">
            <a:avLst/>
          </a:prstGeom>
          <a:noFill/>
        </p:spPr>
        <p:txBody>
          <a:bodyPr wrap="square" rtlCol="0">
            <a:spAutoFit/>
          </a:bodyPr>
          <a:lstStyle/>
          <a:p>
            <a:pPr algn="l"/>
            <a:r>
              <a:rPr lang="en-IN" sz="1800" dirty="0"/>
              <a:t>The workflow API documentation helps us understanding the end points and sample payload to integrate cloud workflows with third-party and native SAP solutions. </a:t>
            </a:r>
            <a:r>
              <a:rPr lang="en-US" sz="1800" dirty="0"/>
              <a:t>It describes the different aspects that the API covers, such as:</a:t>
            </a:r>
          </a:p>
          <a:p>
            <a:pPr algn="l">
              <a:buFont typeface="Arial" panose="020B0604020202020204" pitchFamily="34" charset="0"/>
              <a:buChar char="•"/>
            </a:pPr>
            <a:r>
              <a:rPr lang="en-US" sz="2000" dirty="0"/>
              <a:t> User Task Instances</a:t>
            </a:r>
          </a:p>
          <a:p>
            <a:pPr algn="l">
              <a:buFont typeface="Arial" panose="020B0604020202020204" pitchFamily="34" charset="0"/>
              <a:buChar char="•"/>
            </a:pPr>
            <a:r>
              <a:rPr lang="en-US" sz="2000" dirty="0"/>
              <a:t> Workflow Definitions</a:t>
            </a:r>
          </a:p>
          <a:p>
            <a:pPr algn="l">
              <a:buFont typeface="Arial" panose="020B0604020202020204" pitchFamily="34" charset="0"/>
              <a:buChar char="•"/>
            </a:pPr>
            <a:r>
              <a:rPr lang="en-US" sz="2000" dirty="0"/>
              <a:t> Workflow Instances</a:t>
            </a:r>
          </a:p>
          <a:p>
            <a:pPr algn="l">
              <a:buFont typeface="Arial" panose="020B0604020202020204" pitchFamily="34" charset="0"/>
              <a:buChar char="•"/>
            </a:pPr>
            <a:r>
              <a:rPr lang="en-US" sz="2000" dirty="0"/>
              <a:t> Forms</a:t>
            </a:r>
          </a:p>
          <a:p>
            <a:endParaRPr lang="en-IN" sz="1800" dirty="0"/>
          </a:p>
        </p:txBody>
      </p:sp>
      <p:pic>
        <p:nvPicPr>
          <p:cNvPr id="5122" name="Picture 2" descr="Workflow API summary">
            <a:hlinkClick r:id="rId4"/>
            <a:extLst>
              <a:ext uri="{FF2B5EF4-FFF2-40B4-BE49-F238E27FC236}">
                <a16:creationId xmlns:a16="http://schemas.microsoft.com/office/drawing/2014/main" id="{89BCE2DD-9287-F02B-1B5D-ECE84055D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1527" y="1925735"/>
            <a:ext cx="7416824" cy="4504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824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47</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1449272" cy="711081"/>
          </a:xfrm>
        </p:spPr>
        <p:txBody>
          <a:bodyPr/>
          <a:lstStyle/>
          <a:p>
            <a:r>
              <a:rPr lang="en-US" sz="3200" b="1" i="0" dirty="0">
                <a:solidFill>
                  <a:srgbClr val="000000"/>
                </a:solidFill>
                <a:effectLst/>
                <a:latin typeface="Arial Black" panose="020B0A04020102020204" pitchFamily="34" charset="0"/>
              </a:rPr>
              <a:t>Start workflow instance from API HUB Sandbox</a:t>
            </a:r>
            <a:endParaRPr lang="en-US" sz="32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a:t>We will first explore the service key generated out of our workflow deployment and then use properties here.</a:t>
            </a:r>
          </a:p>
          <a:p>
            <a:pPr marL="285750" indent="-285750">
              <a:buFont typeface="Arial" panose="020B0604020202020204" pitchFamily="34" charset="0"/>
              <a:buChar char="•"/>
            </a:pPr>
            <a:r>
              <a:rPr lang="en-US" sz="1800" dirty="0"/>
              <a:t>Specify the following values, noting that the Starting URL selection should reflect the value of the </a:t>
            </a:r>
            <a:r>
              <a:rPr lang="en-US" sz="1800" dirty="0" err="1"/>
              <a:t>endpoints.workflow_rest_url</a:t>
            </a:r>
            <a:r>
              <a:rPr lang="en-US" sz="1800" dirty="0"/>
              <a:t> property, including the particular region:</a:t>
            </a:r>
            <a:endParaRPr lang="en-IN" sz="1800" dirty="0"/>
          </a:p>
        </p:txBody>
      </p:sp>
      <p:graphicFrame>
        <p:nvGraphicFramePr>
          <p:cNvPr id="8" name="Table 7">
            <a:extLst>
              <a:ext uri="{FF2B5EF4-FFF2-40B4-BE49-F238E27FC236}">
                <a16:creationId xmlns:a16="http://schemas.microsoft.com/office/drawing/2014/main" id="{CD6A32AF-F471-62D5-F4F9-2B124196A0C7}"/>
              </a:ext>
            </a:extLst>
          </p:cNvPr>
          <p:cNvGraphicFramePr>
            <a:graphicFrameLocks noGrp="1"/>
          </p:cNvGraphicFramePr>
          <p:nvPr/>
        </p:nvGraphicFramePr>
        <p:xfrm>
          <a:off x="621804" y="2165581"/>
          <a:ext cx="5757780" cy="3326636"/>
        </p:xfrm>
        <a:graphic>
          <a:graphicData uri="http://schemas.openxmlformats.org/drawingml/2006/table">
            <a:tbl>
              <a:tblPr>
                <a:tableStyleId>{69C7853C-536D-4A76-A0AE-DD22124D55A5}</a:tableStyleId>
              </a:tblPr>
              <a:tblGrid>
                <a:gridCol w="2878890">
                  <a:extLst>
                    <a:ext uri="{9D8B030D-6E8A-4147-A177-3AD203B41FA5}">
                      <a16:colId xmlns:a16="http://schemas.microsoft.com/office/drawing/2014/main" val="51325287"/>
                    </a:ext>
                  </a:extLst>
                </a:gridCol>
                <a:gridCol w="2878890">
                  <a:extLst>
                    <a:ext uri="{9D8B030D-6E8A-4147-A177-3AD203B41FA5}">
                      <a16:colId xmlns:a16="http://schemas.microsoft.com/office/drawing/2014/main" val="2198111012"/>
                    </a:ext>
                  </a:extLst>
                </a:gridCol>
              </a:tblGrid>
              <a:tr h="207871">
                <a:tc>
                  <a:txBody>
                    <a:bodyPr/>
                    <a:lstStyle/>
                    <a:p>
                      <a:r>
                        <a:rPr lang="en-US" sz="1100" b="1" dirty="0">
                          <a:effectLst/>
                        </a:rPr>
                        <a:t>Property</a:t>
                      </a:r>
                    </a:p>
                  </a:txBody>
                  <a:tcPr marL="70176" marR="70176" marT="32389" marB="32389" anchor="ctr">
                    <a:solidFill>
                      <a:schemeClr val="bg2"/>
                    </a:solidFill>
                  </a:tcPr>
                </a:tc>
                <a:tc>
                  <a:txBody>
                    <a:bodyPr/>
                    <a:lstStyle/>
                    <a:p>
                      <a:r>
                        <a:rPr lang="en-US" sz="1100" b="1" dirty="0">
                          <a:effectLst/>
                        </a:rPr>
                        <a:t>Value</a:t>
                      </a:r>
                    </a:p>
                  </a:txBody>
                  <a:tcPr marL="70176" marR="70176" marT="32389" marB="32389" anchor="ctr">
                    <a:solidFill>
                      <a:schemeClr val="bg2"/>
                    </a:solidFill>
                  </a:tcPr>
                </a:tc>
                <a:extLst>
                  <a:ext uri="{0D108BD9-81ED-4DB2-BD59-A6C34878D82A}">
                    <a16:rowId xmlns:a16="http://schemas.microsoft.com/office/drawing/2014/main" val="3918196302"/>
                  </a:ext>
                </a:extLst>
              </a:tr>
              <a:tr h="374168">
                <a:tc>
                  <a:txBody>
                    <a:bodyPr/>
                    <a:lstStyle/>
                    <a:p>
                      <a:r>
                        <a:rPr lang="en-US" sz="1100">
                          <a:effectLst/>
                        </a:rPr>
                        <a:t>Starting URL</a:t>
                      </a:r>
                    </a:p>
                  </a:txBody>
                  <a:tcPr marL="70176" marR="70176" marT="32389" marB="32389" anchor="ctr"/>
                </a:tc>
                <a:tc>
                  <a:txBody>
                    <a:bodyPr/>
                    <a:lstStyle/>
                    <a:p>
                      <a:r>
                        <a:rPr lang="en-US" sz="1100" dirty="0">
                          <a:effectLst/>
                        </a:rPr>
                        <a:t>the value of </a:t>
                      </a:r>
                      <a:r>
                        <a:rPr lang="en-US" sz="1100" dirty="0" err="1">
                          <a:effectLst/>
                        </a:rPr>
                        <a:t>endpoints.workflow_rest_url</a:t>
                      </a:r>
                      <a:endParaRPr lang="en-US" sz="1100" dirty="0">
                        <a:effectLst/>
                      </a:endParaRPr>
                    </a:p>
                  </a:txBody>
                  <a:tcPr marL="70176" marR="70176" marT="32389" marB="32389" anchor="ctr"/>
                </a:tc>
                <a:extLst>
                  <a:ext uri="{0D108BD9-81ED-4DB2-BD59-A6C34878D82A}">
                    <a16:rowId xmlns:a16="http://schemas.microsoft.com/office/drawing/2014/main" val="397148125"/>
                  </a:ext>
                </a:extLst>
              </a:tr>
              <a:tr h="207871">
                <a:tc>
                  <a:txBody>
                    <a:bodyPr/>
                    <a:lstStyle/>
                    <a:p>
                      <a:r>
                        <a:rPr lang="en-US" sz="1100">
                          <a:effectLst/>
                        </a:rPr>
                        <a:t>Display Name for Environments</a:t>
                      </a:r>
                    </a:p>
                  </a:txBody>
                  <a:tcPr marL="70176" marR="70176" marT="32389" marB="32389" anchor="ctr"/>
                </a:tc>
                <a:tc>
                  <a:txBody>
                    <a:bodyPr/>
                    <a:lstStyle/>
                    <a:p>
                      <a:r>
                        <a:rPr lang="en-US" sz="1100" dirty="0" err="1">
                          <a:effectLst/>
                        </a:rPr>
                        <a:t>AnubhavAPISandbox</a:t>
                      </a:r>
                      <a:endParaRPr lang="en-US" sz="1100" dirty="0">
                        <a:effectLst/>
                      </a:endParaRPr>
                    </a:p>
                  </a:txBody>
                  <a:tcPr marL="70176" marR="70176" marT="32389" marB="32389" anchor="ctr"/>
                </a:tc>
                <a:extLst>
                  <a:ext uri="{0D108BD9-81ED-4DB2-BD59-A6C34878D82A}">
                    <a16:rowId xmlns:a16="http://schemas.microsoft.com/office/drawing/2014/main" val="824251727"/>
                  </a:ext>
                </a:extLst>
              </a:tr>
              <a:tr h="207871">
                <a:tc>
                  <a:txBody>
                    <a:bodyPr/>
                    <a:lstStyle/>
                    <a:p>
                      <a:r>
                        <a:rPr lang="en-US" sz="1100">
                          <a:effectLst/>
                        </a:rPr>
                        <a:t>OAuth 2.0 Client Id</a:t>
                      </a:r>
                    </a:p>
                  </a:txBody>
                  <a:tcPr marL="70176" marR="70176" marT="32389" marB="32389" anchor="ctr"/>
                </a:tc>
                <a:tc>
                  <a:txBody>
                    <a:bodyPr/>
                    <a:lstStyle/>
                    <a:p>
                      <a:r>
                        <a:rPr lang="en-US" sz="1100" dirty="0">
                          <a:effectLst/>
                        </a:rPr>
                        <a:t>the value of </a:t>
                      </a:r>
                      <a:r>
                        <a:rPr lang="en-US" sz="1100" dirty="0" err="1">
                          <a:effectLst/>
                        </a:rPr>
                        <a:t>uaa.clientid</a:t>
                      </a:r>
                      <a:endParaRPr lang="en-US" sz="1100" dirty="0">
                        <a:effectLst/>
                      </a:endParaRPr>
                    </a:p>
                  </a:txBody>
                  <a:tcPr marL="70176" marR="70176" marT="32389" marB="32389" anchor="ctr"/>
                </a:tc>
                <a:extLst>
                  <a:ext uri="{0D108BD9-81ED-4DB2-BD59-A6C34878D82A}">
                    <a16:rowId xmlns:a16="http://schemas.microsoft.com/office/drawing/2014/main" val="232690588"/>
                  </a:ext>
                </a:extLst>
              </a:tr>
              <a:tr h="207871">
                <a:tc>
                  <a:txBody>
                    <a:bodyPr/>
                    <a:lstStyle/>
                    <a:p>
                      <a:r>
                        <a:rPr lang="en-US" sz="1100">
                          <a:effectLst/>
                        </a:rPr>
                        <a:t>OAuth 2.0 Secret</a:t>
                      </a:r>
                    </a:p>
                  </a:txBody>
                  <a:tcPr marL="70176" marR="70176" marT="32389" marB="32389" anchor="ctr"/>
                </a:tc>
                <a:tc>
                  <a:txBody>
                    <a:bodyPr/>
                    <a:lstStyle/>
                    <a:p>
                      <a:r>
                        <a:rPr lang="en-US" sz="1100" dirty="0">
                          <a:effectLst/>
                        </a:rPr>
                        <a:t>the value of </a:t>
                      </a:r>
                      <a:r>
                        <a:rPr lang="en-US" sz="1100" dirty="0" err="1">
                          <a:effectLst/>
                        </a:rPr>
                        <a:t>uaa.clientsecret</a:t>
                      </a:r>
                      <a:endParaRPr lang="en-US" sz="1100" dirty="0">
                        <a:effectLst/>
                      </a:endParaRPr>
                    </a:p>
                  </a:txBody>
                  <a:tcPr marL="70176" marR="70176" marT="32389" marB="32389" anchor="ctr"/>
                </a:tc>
                <a:extLst>
                  <a:ext uri="{0D108BD9-81ED-4DB2-BD59-A6C34878D82A}">
                    <a16:rowId xmlns:a16="http://schemas.microsoft.com/office/drawing/2014/main" val="4092166207"/>
                  </a:ext>
                </a:extLst>
              </a:tr>
              <a:tr h="540465">
                <a:tc>
                  <a:txBody>
                    <a:bodyPr/>
                    <a:lstStyle/>
                    <a:p>
                      <a:r>
                        <a:rPr lang="en-US" sz="1100">
                          <a:effectLst/>
                        </a:rPr>
                        <a:t>consumersubdomain</a:t>
                      </a:r>
                    </a:p>
                  </a:txBody>
                  <a:tcPr marL="70176" marR="70176" marT="32389" marB="32389" anchor="ctr"/>
                </a:tc>
                <a:tc>
                  <a:txBody>
                    <a:bodyPr/>
                    <a:lstStyle/>
                    <a:p>
                      <a:r>
                        <a:rPr lang="en-US" sz="1100" dirty="0">
                          <a:effectLst/>
                        </a:rPr>
                        <a:t>the most significant hostname part of the fully qualified domain name value of uaa.url</a:t>
                      </a:r>
                    </a:p>
                  </a:txBody>
                  <a:tcPr marL="70176" marR="70176" marT="32389" marB="32389" anchor="ctr"/>
                </a:tc>
                <a:extLst>
                  <a:ext uri="{0D108BD9-81ED-4DB2-BD59-A6C34878D82A}">
                    <a16:rowId xmlns:a16="http://schemas.microsoft.com/office/drawing/2014/main" val="4197902185"/>
                  </a:ext>
                </a:extLst>
              </a:tr>
              <a:tr h="540465">
                <a:tc>
                  <a:txBody>
                    <a:bodyPr/>
                    <a:lstStyle/>
                    <a:p>
                      <a:r>
                        <a:rPr lang="en-US" sz="1100">
                          <a:effectLst/>
                        </a:rPr>
                        <a:t>landscapehost</a:t>
                      </a:r>
                    </a:p>
                  </a:txBody>
                  <a:tcPr marL="70176" marR="70176" marT="32389" marB="32389" anchor="ctr"/>
                </a:tc>
                <a:tc>
                  <a:txBody>
                    <a:bodyPr/>
                    <a:lstStyle/>
                    <a:p>
                      <a:r>
                        <a:rPr lang="en-US" sz="1100" dirty="0">
                          <a:effectLst/>
                        </a:rPr>
                        <a:t>the rest of the fully qualified domain name value of uaa.url, excluding the 'authentication' part</a:t>
                      </a:r>
                    </a:p>
                  </a:txBody>
                  <a:tcPr marL="70176" marR="70176" marT="32389" marB="32389" anchor="ctr"/>
                </a:tc>
                <a:extLst>
                  <a:ext uri="{0D108BD9-81ED-4DB2-BD59-A6C34878D82A}">
                    <a16:rowId xmlns:a16="http://schemas.microsoft.com/office/drawing/2014/main" val="3804509868"/>
                  </a:ext>
                </a:extLst>
              </a:tr>
              <a:tr h="540465">
                <a:tc>
                  <a:txBody>
                    <a:bodyPr/>
                    <a:lstStyle/>
                    <a:p>
                      <a:r>
                        <a:rPr lang="en-US" sz="1100">
                          <a:effectLst/>
                        </a:rPr>
                        <a:t>Apply this environment to all APIs in this package that are not yet configured</a:t>
                      </a:r>
                    </a:p>
                  </a:txBody>
                  <a:tcPr marL="70176" marR="70176" marT="32389" marB="32389" anchor="ctr"/>
                </a:tc>
                <a:tc>
                  <a:txBody>
                    <a:bodyPr/>
                    <a:lstStyle/>
                    <a:p>
                      <a:r>
                        <a:rPr lang="en-US" sz="1100" dirty="0">
                          <a:effectLst/>
                        </a:rPr>
                        <a:t>checked</a:t>
                      </a:r>
                    </a:p>
                  </a:txBody>
                  <a:tcPr marL="70176" marR="70176" marT="32389" marB="32389" anchor="ctr"/>
                </a:tc>
                <a:extLst>
                  <a:ext uri="{0D108BD9-81ED-4DB2-BD59-A6C34878D82A}">
                    <a16:rowId xmlns:a16="http://schemas.microsoft.com/office/drawing/2014/main" val="3884177767"/>
                  </a:ext>
                </a:extLst>
              </a:tr>
              <a:tr h="374168">
                <a:tc>
                  <a:txBody>
                    <a:bodyPr/>
                    <a:lstStyle/>
                    <a:p>
                      <a:r>
                        <a:rPr lang="en-US" sz="1100">
                          <a:effectLst/>
                        </a:rPr>
                        <a:t>Save this environment for future sessions</a:t>
                      </a:r>
                    </a:p>
                  </a:txBody>
                  <a:tcPr marL="70176" marR="70176" marT="32389" marB="32389" anchor="ctr"/>
                </a:tc>
                <a:tc>
                  <a:txBody>
                    <a:bodyPr/>
                    <a:lstStyle/>
                    <a:p>
                      <a:r>
                        <a:rPr lang="en-US" sz="1100" dirty="0">
                          <a:effectLst/>
                        </a:rPr>
                        <a:t>selected</a:t>
                      </a:r>
                    </a:p>
                  </a:txBody>
                  <a:tcPr marL="70176" marR="70176" marT="32389" marB="32389" anchor="ctr"/>
                </a:tc>
                <a:extLst>
                  <a:ext uri="{0D108BD9-81ED-4DB2-BD59-A6C34878D82A}">
                    <a16:rowId xmlns:a16="http://schemas.microsoft.com/office/drawing/2014/main" val="1161461929"/>
                  </a:ext>
                </a:extLst>
              </a:tr>
            </a:tbl>
          </a:graphicData>
        </a:graphic>
      </p:graphicFrame>
      <p:sp>
        <p:nvSpPr>
          <p:cNvPr id="9" name="Rectangle 4">
            <a:extLst>
              <a:ext uri="{FF2B5EF4-FFF2-40B4-BE49-F238E27FC236}">
                <a16:creationId xmlns:a16="http://schemas.microsoft.com/office/drawing/2014/main" id="{B15AEE8C-A1C2-ECF6-C896-F749C45E5D9F}"/>
              </a:ext>
            </a:extLst>
          </p:cNvPr>
          <p:cNvSpPr>
            <a:spLocks noChangeArrowheads="1"/>
          </p:cNvSpPr>
          <p:nvPr/>
        </p:nvSpPr>
        <p:spPr bwMode="auto">
          <a:xfrm>
            <a:off x="2208213" y="1138238"/>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E50E0338-F49C-5B70-39A1-EDF397A0A0D5}"/>
              </a:ext>
            </a:extLst>
          </p:cNvPr>
          <p:cNvSpPr txBox="1"/>
          <p:nvPr/>
        </p:nvSpPr>
        <p:spPr>
          <a:xfrm>
            <a:off x="6598468" y="2164630"/>
            <a:ext cx="5112568" cy="2893100"/>
          </a:xfrm>
          <a:prstGeom prst="rect">
            <a:avLst/>
          </a:prstGeom>
          <a:solidFill>
            <a:schemeClr val="accent2">
              <a:lumMod val="40000"/>
              <a:lumOff val="60000"/>
            </a:schemeClr>
          </a:solidFill>
          <a:ln>
            <a:solidFill>
              <a:schemeClr val="bg2">
                <a:lumMod val="25000"/>
              </a:schemeClr>
            </a:solidFill>
          </a:ln>
        </p:spPr>
        <p:txBody>
          <a:bodyPr wrap="square">
            <a:spAutoFit/>
          </a:bodyPr>
          <a:lstStyle/>
          <a:p>
            <a:r>
              <a:rPr lang="en-US" sz="1400" b="1" dirty="0"/>
              <a:t>the value of uaa.url is</a:t>
            </a:r>
          </a:p>
          <a:p>
            <a:endParaRPr lang="en-US" sz="1400" dirty="0"/>
          </a:p>
          <a:p>
            <a:r>
              <a:rPr lang="en-US" sz="1400" dirty="0">
                <a:hlinkClick r:id="rId4"/>
              </a:rPr>
              <a:t>https://757589e9.authentication.eu10.hana.ondemand.com</a:t>
            </a:r>
            <a:endParaRPr lang="en-US" sz="1400" dirty="0"/>
          </a:p>
          <a:p>
            <a:endParaRPr lang="en-US" sz="1400" dirty="0"/>
          </a:p>
          <a:p>
            <a:r>
              <a:rPr lang="en-US" sz="1400" dirty="0"/>
              <a:t>the value of "</a:t>
            </a:r>
            <a:r>
              <a:rPr lang="en-US" sz="1400" dirty="0" err="1"/>
              <a:t>consumersubdomain</a:t>
            </a:r>
            <a:r>
              <a:rPr lang="en-US" sz="1400" dirty="0"/>
              <a:t>" should be </a:t>
            </a:r>
            <a:r>
              <a:rPr lang="en-US" sz="1400" b="1" dirty="0"/>
              <a:t>898789e9trial</a:t>
            </a:r>
          </a:p>
          <a:p>
            <a:endParaRPr lang="en-US" sz="1400" dirty="0"/>
          </a:p>
          <a:p>
            <a:r>
              <a:rPr lang="en-US" sz="1400" dirty="0"/>
              <a:t>the value of "</a:t>
            </a:r>
            <a:r>
              <a:rPr lang="en-US" sz="1400" dirty="0" err="1"/>
              <a:t>landscapehost</a:t>
            </a:r>
            <a:r>
              <a:rPr lang="en-US" sz="1400" dirty="0"/>
              <a:t>" should be </a:t>
            </a:r>
            <a:r>
              <a:rPr lang="en-US" sz="1400" b="1" dirty="0"/>
              <a:t>eu10.hana.ondemand.com</a:t>
            </a:r>
          </a:p>
          <a:p>
            <a:endParaRPr lang="en-US" sz="1400" dirty="0"/>
          </a:p>
          <a:p>
            <a:r>
              <a:rPr lang="en-US" sz="1400" dirty="0"/>
              <a:t>the resulting "Token URL" should be</a:t>
            </a:r>
          </a:p>
          <a:p>
            <a:r>
              <a:rPr lang="en-US" sz="1400" dirty="0"/>
              <a:t> https://757589e9trial.authentication.eu10.hana.ondemand.com/oauth/token</a:t>
            </a:r>
          </a:p>
        </p:txBody>
      </p:sp>
    </p:spTree>
    <p:extLst>
      <p:ext uri="{BB962C8B-B14F-4D97-AF65-F5344CB8AC3E}">
        <p14:creationId xmlns:p14="http://schemas.microsoft.com/office/powerpoint/2010/main" val="183518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48</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253334" y="108795"/>
            <a:ext cx="11881320" cy="711081"/>
          </a:xfrm>
        </p:spPr>
        <p:txBody>
          <a:bodyPr/>
          <a:lstStyle/>
          <a:p>
            <a:r>
              <a:rPr lang="en-US" sz="3200" b="1" i="0" dirty="0">
                <a:solidFill>
                  <a:srgbClr val="000000"/>
                </a:solidFill>
                <a:effectLst/>
                <a:latin typeface="Arial Black" panose="020B0A04020102020204" pitchFamily="34" charset="0"/>
              </a:rPr>
              <a:t>Understanding Security of Cloud Foundry APIs</a:t>
            </a:r>
            <a:endParaRPr lang="en-US" sz="32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73905" y="939853"/>
            <a:ext cx="11809312" cy="1631216"/>
          </a:xfrm>
          <a:prstGeom prst="rect">
            <a:avLst/>
          </a:prstGeom>
          <a:noFill/>
        </p:spPr>
        <p:txBody>
          <a:bodyPr wrap="square" rtlCol="0">
            <a:spAutoFit/>
          </a:bodyPr>
          <a:lstStyle/>
          <a:p>
            <a:pPr algn="just"/>
            <a:r>
              <a:rPr lang="en-US" sz="2000" b="0" i="0" dirty="0">
                <a:effectLst/>
                <a:latin typeface="-apple-system"/>
              </a:rPr>
              <a:t>For many services, API usage is protected by scopes, also known as authorities. These scopes are relevant when using an authenticated connection in the context of an OData 2.0 client credentials grant type. </a:t>
            </a:r>
          </a:p>
          <a:p>
            <a:pPr algn="just"/>
            <a:r>
              <a:rPr lang="en-US" sz="2000" b="0" i="0" dirty="0">
                <a:effectLst/>
                <a:latin typeface="-apple-system"/>
              </a:rPr>
              <a:t>In other words, authorities come into play (to "authorize" a call) when the authentication is connected directly to the instance. When an instance of a service is created, there may be some default scopes included, but it's always best to be explicit and specify the scopes that you'll require.</a:t>
            </a:r>
            <a:endParaRPr lang="en-IN" sz="2800" dirty="0"/>
          </a:p>
        </p:txBody>
      </p:sp>
      <p:sp>
        <p:nvSpPr>
          <p:cNvPr id="2" name="Rectangle 1">
            <a:extLst>
              <a:ext uri="{FF2B5EF4-FFF2-40B4-BE49-F238E27FC236}">
                <a16:creationId xmlns:a16="http://schemas.microsoft.com/office/drawing/2014/main" id="{A4C3C700-7122-0CEC-9C82-C0D354A19A6D}"/>
              </a:ext>
            </a:extLst>
          </p:cNvPr>
          <p:cNvSpPr/>
          <p:nvPr/>
        </p:nvSpPr>
        <p:spPr>
          <a:xfrm>
            <a:off x="305608" y="2723601"/>
            <a:ext cx="2733241" cy="4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APIHUB (client) - POSTMAN</a:t>
            </a:r>
          </a:p>
        </p:txBody>
      </p:sp>
      <p:sp>
        <p:nvSpPr>
          <p:cNvPr id="3" name="Rectangle 2">
            <a:extLst>
              <a:ext uri="{FF2B5EF4-FFF2-40B4-BE49-F238E27FC236}">
                <a16:creationId xmlns:a16="http://schemas.microsoft.com/office/drawing/2014/main" id="{092ADF0E-5F84-AD4E-D986-9C7BBC0C8913}"/>
              </a:ext>
            </a:extLst>
          </p:cNvPr>
          <p:cNvSpPr/>
          <p:nvPr/>
        </p:nvSpPr>
        <p:spPr>
          <a:xfrm>
            <a:off x="3790156" y="2723601"/>
            <a:ext cx="1797137" cy="4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Arial" panose="020B0604020202020204" pitchFamily="34" charset="0"/>
                <a:cs typeface="Arial" panose="020B0604020202020204" pitchFamily="34" charset="0"/>
              </a:rPr>
              <a:t>XSUAA</a:t>
            </a:r>
          </a:p>
        </p:txBody>
      </p:sp>
      <p:sp>
        <p:nvSpPr>
          <p:cNvPr id="4" name="Rectangle 3">
            <a:extLst>
              <a:ext uri="{FF2B5EF4-FFF2-40B4-BE49-F238E27FC236}">
                <a16:creationId xmlns:a16="http://schemas.microsoft.com/office/drawing/2014/main" id="{487630BB-10AE-4FF2-4871-43AB45DD45A4}"/>
              </a:ext>
            </a:extLst>
          </p:cNvPr>
          <p:cNvSpPr/>
          <p:nvPr/>
        </p:nvSpPr>
        <p:spPr>
          <a:xfrm>
            <a:off x="6566854" y="2723601"/>
            <a:ext cx="2335870" cy="4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Arial" panose="020B0604020202020204" pitchFamily="34" charset="0"/>
                <a:cs typeface="Arial" panose="020B0604020202020204" pitchFamily="34" charset="0"/>
              </a:rPr>
              <a:t>Workflow API</a:t>
            </a:r>
          </a:p>
        </p:txBody>
      </p:sp>
      <p:sp>
        <p:nvSpPr>
          <p:cNvPr id="5" name="Rectangle 4">
            <a:extLst>
              <a:ext uri="{FF2B5EF4-FFF2-40B4-BE49-F238E27FC236}">
                <a16:creationId xmlns:a16="http://schemas.microsoft.com/office/drawing/2014/main" id="{0E78282E-F883-ECD3-54AE-14DAE9734AD9}"/>
              </a:ext>
            </a:extLst>
          </p:cNvPr>
          <p:cNvSpPr/>
          <p:nvPr/>
        </p:nvSpPr>
        <p:spPr>
          <a:xfrm>
            <a:off x="9547347" y="2723600"/>
            <a:ext cx="2335870" cy="4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CF Workflow instances</a:t>
            </a:r>
          </a:p>
        </p:txBody>
      </p:sp>
      <p:cxnSp>
        <p:nvCxnSpPr>
          <p:cNvPr id="8" name="Straight Connector 7">
            <a:extLst>
              <a:ext uri="{FF2B5EF4-FFF2-40B4-BE49-F238E27FC236}">
                <a16:creationId xmlns:a16="http://schemas.microsoft.com/office/drawing/2014/main" id="{3347A0C5-3CAC-8816-66DE-43A3B551F2FE}"/>
              </a:ext>
            </a:extLst>
          </p:cNvPr>
          <p:cNvCxnSpPr>
            <a:stCxn id="2" idx="2"/>
          </p:cNvCxnSpPr>
          <p:nvPr/>
        </p:nvCxnSpPr>
        <p:spPr>
          <a:xfrm flipH="1">
            <a:off x="1672228" y="3140968"/>
            <a:ext cx="1" cy="33922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B01843C-0E64-3A33-379B-1C2FFCB13359}"/>
              </a:ext>
            </a:extLst>
          </p:cNvPr>
          <p:cNvCxnSpPr/>
          <p:nvPr/>
        </p:nvCxnSpPr>
        <p:spPr>
          <a:xfrm flipH="1">
            <a:off x="4688724" y="3158129"/>
            <a:ext cx="1" cy="33922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A0FE166-97E0-EBF4-A6A5-065EAF6D256B}"/>
              </a:ext>
            </a:extLst>
          </p:cNvPr>
          <p:cNvCxnSpPr/>
          <p:nvPr/>
        </p:nvCxnSpPr>
        <p:spPr>
          <a:xfrm flipH="1">
            <a:off x="7822604" y="3139275"/>
            <a:ext cx="1" cy="33922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8CA6E1-BEEE-193C-8B1A-9F70D3845F52}"/>
              </a:ext>
            </a:extLst>
          </p:cNvPr>
          <p:cNvCxnSpPr/>
          <p:nvPr/>
        </p:nvCxnSpPr>
        <p:spPr>
          <a:xfrm flipH="1">
            <a:off x="10715281" y="3154187"/>
            <a:ext cx="1" cy="33922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AAD6B0E-9DB8-8EBA-744D-A313C607C168}"/>
              </a:ext>
            </a:extLst>
          </p:cNvPr>
          <p:cNvCxnSpPr>
            <a:cxnSpLocks/>
            <a:endCxn id="16" idx="0"/>
          </p:cNvCxnSpPr>
          <p:nvPr/>
        </p:nvCxnSpPr>
        <p:spPr>
          <a:xfrm>
            <a:off x="1672228" y="3429000"/>
            <a:ext cx="30164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1CA81B7F-FE58-6391-4200-C6354AA10166}"/>
              </a:ext>
            </a:extLst>
          </p:cNvPr>
          <p:cNvSpPr/>
          <p:nvPr/>
        </p:nvSpPr>
        <p:spPr>
          <a:xfrm>
            <a:off x="4626814" y="3429000"/>
            <a:ext cx="123819" cy="288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66BE4E-24CC-BBDA-874C-0C3D700F9D82}"/>
              </a:ext>
            </a:extLst>
          </p:cNvPr>
          <p:cNvCxnSpPr>
            <a:cxnSpLocks/>
            <a:stCxn id="16" idx="2"/>
          </p:cNvCxnSpPr>
          <p:nvPr/>
        </p:nvCxnSpPr>
        <p:spPr>
          <a:xfrm flipH="1">
            <a:off x="1672228" y="3717033"/>
            <a:ext cx="30164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5941F70-DE98-BDD7-CD70-E3628596196F}"/>
              </a:ext>
            </a:extLst>
          </p:cNvPr>
          <p:cNvCxnSpPr>
            <a:cxnSpLocks/>
            <a:endCxn id="27" idx="0"/>
          </p:cNvCxnSpPr>
          <p:nvPr/>
        </p:nvCxnSpPr>
        <p:spPr>
          <a:xfrm>
            <a:off x="1672228" y="3986811"/>
            <a:ext cx="6148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02754BAC-DF9F-36B3-7CC8-BD4DE5E23608}"/>
              </a:ext>
            </a:extLst>
          </p:cNvPr>
          <p:cNvSpPr/>
          <p:nvPr/>
        </p:nvSpPr>
        <p:spPr>
          <a:xfrm>
            <a:off x="7746075" y="3986811"/>
            <a:ext cx="148534" cy="1890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47365011-9D72-054E-2A8F-FF6D340F50AD}"/>
              </a:ext>
            </a:extLst>
          </p:cNvPr>
          <p:cNvCxnSpPr>
            <a:cxnSpLocks/>
          </p:cNvCxnSpPr>
          <p:nvPr/>
        </p:nvCxnSpPr>
        <p:spPr>
          <a:xfrm flipH="1">
            <a:off x="1672228" y="5877272"/>
            <a:ext cx="61357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Freeform: Shape 32">
            <a:extLst>
              <a:ext uri="{FF2B5EF4-FFF2-40B4-BE49-F238E27FC236}">
                <a16:creationId xmlns:a16="http://schemas.microsoft.com/office/drawing/2014/main" id="{A235A414-6FB1-AFA7-EE60-C1F01A28F96B}"/>
              </a:ext>
            </a:extLst>
          </p:cNvPr>
          <p:cNvSpPr/>
          <p:nvPr/>
        </p:nvSpPr>
        <p:spPr>
          <a:xfrm>
            <a:off x="7909228" y="4133287"/>
            <a:ext cx="660089" cy="443060"/>
          </a:xfrm>
          <a:custGeom>
            <a:avLst/>
            <a:gdLst>
              <a:gd name="connsiteX0" fmla="*/ 0 w 660089"/>
              <a:gd name="connsiteY0" fmla="*/ 0 h 443060"/>
              <a:gd name="connsiteX1" fmla="*/ 659877 w 660089"/>
              <a:gd name="connsiteY1" fmla="*/ 263951 h 443060"/>
              <a:gd name="connsiteX2" fmla="*/ 56561 w 660089"/>
              <a:gd name="connsiteY2" fmla="*/ 443060 h 443060"/>
            </a:gdLst>
            <a:ahLst/>
            <a:cxnLst>
              <a:cxn ang="0">
                <a:pos x="connsiteX0" y="connsiteY0"/>
              </a:cxn>
              <a:cxn ang="0">
                <a:pos x="connsiteX1" y="connsiteY1"/>
              </a:cxn>
              <a:cxn ang="0">
                <a:pos x="connsiteX2" y="connsiteY2"/>
              </a:cxn>
            </a:cxnLst>
            <a:rect l="l" t="t" r="r" b="b"/>
            <a:pathLst>
              <a:path w="660089" h="443060">
                <a:moveTo>
                  <a:pt x="0" y="0"/>
                </a:moveTo>
                <a:cubicBezTo>
                  <a:pt x="325225" y="95054"/>
                  <a:pt x="650450" y="190108"/>
                  <a:pt x="659877" y="263951"/>
                </a:cubicBezTo>
                <a:cubicBezTo>
                  <a:pt x="669304" y="337794"/>
                  <a:pt x="362932" y="390427"/>
                  <a:pt x="56561" y="44306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5734AD7-3384-0B69-A337-FF0F39EEE651}"/>
              </a:ext>
            </a:extLst>
          </p:cNvPr>
          <p:cNvSpPr txBox="1"/>
          <p:nvPr/>
        </p:nvSpPr>
        <p:spPr>
          <a:xfrm>
            <a:off x="8569317" y="4221088"/>
            <a:ext cx="1701559" cy="307777"/>
          </a:xfrm>
          <a:prstGeom prst="rect">
            <a:avLst/>
          </a:prstGeom>
          <a:noFill/>
        </p:spPr>
        <p:txBody>
          <a:bodyPr wrap="square" rtlCol="0">
            <a:spAutoFit/>
          </a:bodyPr>
          <a:lstStyle/>
          <a:p>
            <a:r>
              <a:rPr lang="en-US" sz="1400" b="1" dirty="0"/>
              <a:t>Check scope</a:t>
            </a:r>
          </a:p>
        </p:txBody>
      </p:sp>
      <p:sp>
        <p:nvSpPr>
          <p:cNvPr id="35" name="TextBox 34">
            <a:extLst>
              <a:ext uri="{FF2B5EF4-FFF2-40B4-BE49-F238E27FC236}">
                <a16:creationId xmlns:a16="http://schemas.microsoft.com/office/drawing/2014/main" id="{E745C1D0-686C-F981-7386-D37C4B8E1FA1}"/>
              </a:ext>
            </a:extLst>
          </p:cNvPr>
          <p:cNvSpPr txBox="1"/>
          <p:nvPr/>
        </p:nvSpPr>
        <p:spPr>
          <a:xfrm>
            <a:off x="2388389" y="3177014"/>
            <a:ext cx="1701559" cy="276999"/>
          </a:xfrm>
          <a:prstGeom prst="rect">
            <a:avLst/>
          </a:prstGeom>
          <a:noFill/>
        </p:spPr>
        <p:txBody>
          <a:bodyPr wrap="square" rtlCol="0">
            <a:spAutoFit/>
          </a:bodyPr>
          <a:lstStyle/>
          <a:p>
            <a:r>
              <a:rPr lang="en-US" sz="1200" b="1" dirty="0"/>
              <a:t>Check authenticated</a:t>
            </a:r>
          </a:p>
        </p:txBody>
      </p:sp>
      <p:pic>
        <p:nvPicPr>
          <p:cNvPr id="7170" name="Picture 2" descr="Details for 'GET /v1/workflow-definitions'">
            <a:extLst>
              <a:ext uri="{FF2B5EF4-FFF2-40B4-BE49-F238E27FC236}">
                <a16:creationId xmlns:a16="http://schemas.microsoft.com/office/drawing/2014/main" id="{6FC7D35C-6170-AD24-1926-1365E0E418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218" y="4015198"/>
            <a:ext cx="6250966" cy="1762104"/>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a:extLst>
              <a:ext uri="{FF2B5EF4-FFF2-40B4-BE49-F238E27FC236}">
                <a16:creationId xmlns:a16="http://schemas.microsoft.com/office/drawing/2014/main" id="{217D362A-7B56-EF7C-6368-F2DFD17E1C9C}"/>
              </a:ext>
            </a:extLst>
          </p:cNvPr>
          <p:cNvCxnSpPr>
            <a:stCxn id="27" idx="3"/>
          </p:cNvCxnSpPr>
          <p:nvPr/>
        </p:nvCxnSpPr>
        <p:spPr>
          <a:xfrm>
            <a:off x="7894609" y="4932040"/>
            <a:ext cx="28206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46D7C20-EFCD-C49C-B6B2-D01FA2728775}"/>
              </a:ext>
            </a:extLst>
          </p:cNvPr>
          <p:cNvSpPr txBox="1"/>
          <p:nvPr/>
        </p:nvSpPr>
        <p:spPr>
          <a:xfrm>
            <a:off x="7837224" y="4616666"/>
            <a:ext cx="3297747" cy="276999"/>
          </a:xfrm>
          <a:prstGeom prst="rect">
            <a:avLst/>
          </a:prstGeom>
          <a:noFill/>
        </p:spPr>
        <p:txBody>
          <a:bodyPr wrap="square" rtlCol="0">
            <a:spAutoFit/>
          </a:bodyPr>
          <a:lstStyle/>
          <a:p>
            <a:r>
              <a:rPr lang="en-US" sz="1200" b="1" dirty="0"/>
              <a:t>Read workflow instances/start/stop…</a:t>
            </a:r>
          </a:p>
        </p:txBody>
      </p:sp>
      <p:cxnSp>
        <p:nvCxnSpPr>
          <p:cNvPr id="39" name="Straight Arrow Connector 38">
            <a:extLst>
              <a:ext uri="{FF2B5EF4-FFF2-40B4-BE49-F238E27FC236}">
                <a16:creationId xmlns:a16="http://schemas.microsoft.com/office/drawing/2014/main" id="{EFBD9262-AB8E-66B0-CC98-7A7D85CB6293}"/>
              </a:ext>
            </a:extLst>
          </p:cNvPr>
          <p:cNvCxnSpPr>
            <a:cxnSpLocks/>
          </p:cNvCxnSpPr>
          <p:nvPr/>
        </p:nvCxnSpPr>
        <p:spPr>
          <a:xfrm flipH="1">
            <a:off x="7867853" y="5523520"/>
            <a:ext cx="28452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47BF3C01-16C3-BC24-EDC1-846CEE63DFFC}"/>
              </a:ext>
            </a:extLst>
          </p:cNvPr>
          <p:cNvSpPr/>
          <p:nvPr/>
        </p:nvSpPr>
        <p:spPr>
          <a:xfrm>
            <a:off x="10715282" y="4932039"/>
            <a:ext cx="69786" cy="604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F5F5186-8E65-8527-CEDA-D7FD4430291B}"/>
              </a:ext>
            </a:extLst>
          </p:cNvPr>
          <p:cNvSpPr txBox="1"/>
          <p:nvPr/>
        </p:nvSpPr>
        <p:spPr>
          <a:xfrm>
            <a:off x="2478162" y="3490059"/>
            <a:ext cx="1701559" cy="276999"/>
          </a:xfrm>
          <a:prstGeom prst="rect">
            <a:avLst/>
          </a:prstGeom>
          <a:noFill/>
        </p:spPr>
        <p:txBody>
          <a:bodyPr wrap="square" rtlCol="0">
            <a:spAutoFit/>
          </a:bodyPr>
          <a:lstStyle/>
          <a:p>
            <a:r>
              <a:rPr lang="en-US" sz="1200" b="1" dirty="0"/>
              <a:t>JWT token</a:t>
            </a:r>
          </a:p>
        </p:txBody>
      </p:sp>
    </p:spTree>
    <p:extLst>
      <p:ext uri="{BB962C8B-B14F-4D97-AF65-F5344CB8AC3E}">
        <p14:creationId xmlns:p14="http://schemas.microsoft.com/office/powerpoint/2010/main" val="604896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49</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Inject and Test scope</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5047536"/>
          </a:xfrm>
          <a:prstGeom prst="rect">
            <a:avLst/>
          </a:prstGeom>
          <a:noFill/>
        </p:spPr>
        <p:txBody>
          <a:bodyPr wrap="square" rtlCol="0">
            <a:spAutoFit/>
          </a:bodyPr>
          <a:lstStyle/>
          <a:p>
            <a:r>
              <a:rPr lang="en-US" sz="1800" dirty="0"/>
              <a:t>Since an instance of workflow service was created as part of a larger process, like in the booster case in an earlier exercise, you can update the service instance and add the scopes manually.</a:t>
            </a:r>
          </a:p>
          <a:p>
            <a:endParaRPr lang="en-US" sz="1800" dirty="0"/>
          </a:p>
          <a:p>
            <a:pPr marL="342900" indent="-342900">
              <a:buAutoNum type="arabicPeriod"/>
            </a:pPr>
            <a:r>
              <a:rPr lang="en-US" sz="1800" dirty="0"/>
              <a:t>Check </a:t>
            </a:r>
            <a:r>
              <a:rPr lang="en-US" sz="1800" b="1" dirty="0" err="1"/>
              <a:t>cf</a:t>
            </a:r>
            <a:r>
              <a:rPr lang="en-US" sz="1800" b="1" dirty="0"/>
              <a:t> target </a:t>
            </a:r>
            <a:r>
              <a:rPr lang="en-US" sz="1800" dirty="0"/>
              <a:t>if we already login to cloud foundry or not, if not use </a:t>
            </a:r>
            <a:r>
              <a:rPr lang="en-US" sz="1800" b="1" dirty="0" err="1"/>
              <a:t>cf</a:t>
            </a:r>
            <a:r>
              <a:rPr lang="en-US" sz="1800" b="1" dirty="0"/>
              <a:t> login</a:t>
            </a:r>
          </a:p>
          <a:p>
            <a:pPr marL="342900" indent="-342900">
              <a:buAutoNum type="arabicPeriod"/>
            </a:pPr>
            <a:r>
              <a:rPr lang="en-US" sz="1800" dirty="0"/>
              <a:t>Find the list of all the services </a:t>
            </a:r>
            <a:r>
              <a:rPr lang="en-US" sz="1800" b="1" dirty="0" err="1"/>
              <a:t>cf</a:t>
            </a:r>
            <a:r>
              <a:rPr lang="en-US" sz="1800" b="1" dirty="0"/>
              <a:t> services</a:t>
            </a:r>
          </a:p>
          <a:p>
            <a:pPr marL="342900" indent="-342900">
              <a:buAutoNum type="arabicPeriod"/>
            </a:pPr>
            <a:r>
              <a:rPr lang="en-US" sz="1800" dirty="0"/>
              <a:t>Issue command to inject the scope to workflow service </a:t>
            </a:r>
          </a:p>
          <a:p>
            <a:pPr lvl="1"/>
            <a:r>
              <a:rPr lang="en-US" sz="1400" b="1" dirty="0" err="1"/>
              <a:t>cf</a:t>
            </a:r>
            <a:r>
              <a:rPr lang="en-US" sz="1400" b="1" dirty="0"/>
              <a:t> update-service </a:t>
            </a:r>
            <a:r>
              <a:rPr lang="en-US" sz="1400" b="1" dirty="0" err="1"/>
              <a:t>sap_processautomation</a:t>
            </a:r>
            <a:r>
              <a:rPr lang="en-US" sz="1400" b="1" dirty="0"/>
              <a:t> -c '{"authorities": ["</a:t>
            </a:r>
            <a:r>
              <a:rPr lang="en-US" sz="1400" b="1" dirty="0" err="1"/>
              <a:t>ProcessAutomationAdmin</a:t>
            </a:r>
            <a:r>
              <a:rPr lang="en-US" sz="1400" b="1" dirty="0"/>
              <a:t>"]}'</a:t>
            </a:r>
          </a:p>
          <a:p>
            <a:pPr lvl="1"/>
            <a:endParaRPr lang="en-US" sz="1100" i="1" dirty="0"/>
          </a:p>
          <a:p>
            <a:pPr lvl="1"/>
            <a:r>
              <a:rPr lang="en-US" sz="1100" i="1" dirty="0"/>
              <a:t>The value supplied with the -c command option is in JSON format, make sure you use the right combination of quotes and brackets. Happily, as we're all using a Linux based Bash shell courtesy of the App Studio, there are no variations to worry about here!</a:t>
            </a:r>
          </a:p>
          <a:p>
            <a:pPr lvl="1"/>
            <a:endParaRPr lang="en-US" sz="1100" i="1" dirty="0"/>
          </a:p>
          <a:p>
            <a:r>
              <a:rPr lang="en-IN" sz="1800" dirty="0"/>
              <a:t>5. Test the APIs again from API HUB</a:t>
            </a:r>
          </a:p>
          <a:p>
            <a:endParaRPr lang="en-IN" sz="1800" dirty="0"/>
          </a:p>
          <a:p>
            <a:r>
              <a:rPr lang="en-US" sz="1400" b="1" i="0" dirty="0">
                <a:effectLst/>
                <a:latin typeface="SimSun" panose="02010600030101010101" pitchFamily="2" charset="-122"/>
                <a:ea typeface="SimSun" panose="02010600030101010101" pitchFamily="2" charset="-122"/>
              </a:rPr>
              <a:t>GET /v1/workflow-definitions</a:t>
            </a:r>
            <a:endParaRPr lang="en-IN" sz="1800" b="1" i="0" dirty="0">
              <a:effectLst/>
              <a:latin typeface="SimSun" panose="02010600030101010101" pitchFamily="2" charset="-122"/>
              <a:ea typeface="SimSun" panose="02010600030101010101" pitchFamily="2" charset="-122"/>
            </a:endParaRPr>
          </a:p>
          <a:p>
            <a:r>
              <a:rPr lang="en-US" sz="1400" b="1" i="0" dirty="0">
                <a:effectLst/>
                <a:latin typeface="SimSun" panose="02010600030101010101" pitchFamily="2" charset="-122"/>
                <a:ea typeface="SimSun" panose="02010600030101010101" pitchFamily="2" charset="-122"/>
              </a:rPr>
              <a:t>POST /v1/workflow-instances</a:t>
            </a:r>
            <a:endParaRPr lang="en-IN" sz="1800" b="1" dirty="0">
              <a:latin typeface="SimSun" panose="02010600030101010101" pitchFamily="2" charset="-122"/>
              <a:ea typeface="SimSun" panose="02010600030101010101" pitchFamily="2" charset="-122"/>
            </a:endParaRPr>
          </a:p>
          <a:p>
            <a:r>
              <a:rPr lang="en-IN" sz="900" dirty="0"/>
              <a:t>{</a:t>
            </a:r>
          </a:p>
          <a:p>
            <a:r>
              <a:rPr lang="en-IN" sz="900" dirty="0"/>
              <a:t>  "</a:t>
            </a:r>
            <a:r>
              <a:rPr lang="en-IN" sz="900" dirty="0" err="1"/>
              <a:t>definitionId</a:t>
            </a:r>
            <a:r>
              <a:rPr lang="en-IN" sz="900" dirty="0"/>
              <a:t>": "</a:t>
            </a:r>
            <a:r>
              <a:rPr lang="en-IN" sz="900" dirty="0" err="1"/>
              <a:t>orderprocess</a:t>
            </a:r>
            <a:r>
              <a:rPr lang="en-IN" sz="900" dirty="0"/>
              <a:t>",</a:t>
            </a:r>
          </a:p>
          <a:p>
            <a:r>
              <a:rPr lang="en-IN" sz="900" dirty="0"/>
              <a:t>  "context": {</a:t>
            </a:r>
          </a:p>
          <a:p>
            <a:r>
              <a:rPr lang="en-IN" sz="900" dirty="0"/>
              <a:t>    "request": {</a:t>
            </a:r>
          </a:p>
          <a:p>
            <a:r>
              <a:rPr lang="en-IN" sz="900" dirty="0"/>
              <a:t>      "Id": "HT-1002",</a:t>
            </a:r>
          </a:p>
          <a:p>
            <a:r>
              <a:rPr lang="en-IN" sz="900" dirty="0"/>
              <a:t>      "Quantity": 42</a:t>
            </a:r>
          </a:p>
          <a:p>
            <a:r>
              <a:rPr lang="en-IN" sz="900" dirty="0"/>
              <a:t>    }</a:t>
            </a:r>
          </a:p>
          <a:p>
            <a:r>
              <a:rPr lang="en-IN" sz="900" dirty="0"/>
              <a:t>  }</a:t>
            </a:r>
          </a:p>
          <a:p>
            <a:r>
              <a:rPr lang="en-IN" sz="900" dirty="0"/>
              <a:t>}</a:t>
            </a:r>
          </a:p>
        </p:txBody>
      </p:sp>
    </p:spTree>
    <p:extLst>
      <p:ext uri="{BB962C8B-B14F-4D97-AF65-F5344CB8AC3E}">
        <p14:creationId xmlns:p14="http://schemas.microsoft.com/office/powerpoint/2010/main" val="4264081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5</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SAP Build for Citizen Developers</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074" name="Picture 2">
            <a:extLst>
              <a:ext uri="{FF2B5EF4-FFF2-40B4-BE49-F238E27FC236}">
                <a16:creationId xmlns:a16="http://schemas.microsoft.com/office/drawing/2014/main" id="{728D23BC-1753-FA28-2A2C-57028CB51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880" y="1186148"/>
            <a:ext cx="9721080" cy="5073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5731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50</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963010" cy="711081"/>
          </a:xfrm>
        </p:spPr>
        <p:txBody>
          <a:bodyPr/>
          <a:lstStyle/>
          <a:p>
            <a:r>
              <a:rPr lang="en-US" sz="3600" b="1" i="0" dirty="0">
                <a:solidFill>
                  <a:srgbClr val="000000"/>
                </a:solidFill>
                <a:effectLst/>
                <a:latin typeface="Arial Black" panose="020B0A04020102020204" pitchFamily="34" charset="0"/>
              </a:rPr>
              <a:t>Calling the API from Postman with Bearer</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3" name="Picture 2">
            <a:extLst>
              <a:ext uri="{FF2B5EF4-FFF2-40B4-BE49-F238E27FC236}">
                <a16:creationId xmlns:a16="http://schemas.microsoft.com/office/drawing/2014/main" id="{97C0D975-1D94-62BD-9062-2A78CD5A93D6}"/>
              </a:ext>
            </a:extLst>
          </p:cNvPr>
          <p:cNvPicPr>
            <a:picLocks noChangeAspect="1"/>
          </p:cNvPicPr>
          <p:nvPr/>
        </p:nvPicPr>
        <p:blipFill>
          <a:blip r:embed="rId4"/>
          <a:stretch>
            <a:fillRect/>
          </a:stretch>
        </p:blipFill>
        <p:spPr>
          <a:xfrm>
            <a:off x="705455" y="1017933"/>
            <a:ext cx="6984776" cy="5364239"/>
          </a:xfrm>
          <a:prstGeom prst="rect">
            <a:avLst/>
          </a:prstGeom>
        </p:spPr>
      </p:pic>
    </p:spTree>
    <p:extLst>
      <p:ext uri="{BB962C8B-B14F-4D97-AF65-F5344CB8AC3E}">
        <p14:creationId xmlns:p14="http://schemas.microsoft.com/office/powerpoint/2010/main" val="27487908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51</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Gateways in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046988"/>
          </a:xfrm>
          <a:prstGeom prst="rect">
            <a:avLst/>
          </a:prstGeom>
          <a:noFill/>
        </p:spPr>
        <p:txBody>
          <a:bodyPr wrap="square" rtlCol="0">
            <a:spAutoFit/>
          </a:bodyPr>
          <a:lstStyle/>
          <a:p>
            <a:r>
              <a:rPr lang="en-US" sz="1600" dirty="0"/>
              <a:t>A gateway controls the flow of execution and is represented visually as a diamond shape with an icon inside. The icon shows the type of gateway.</a:t>
            </a:r>
          </a:p>
          <a:p>
            <a:endParaRPr lang="en-US" sz="1600" dirty="0"/>
          </a:p>
          <a:p>
            <a:r>
              <a:rPr lang="en-US" sz="1600" dirty="0"/>
              <a:t>The workflow capability editor supports the following gateway types:</a:t>
            </a:r>
          </a:p>
          <a:p>
            <a:endParaRPr lang="en-US" sz="1600" dirty="0"/>
          </a:p>
          <a:p>
            <a:r>
              <a:rPr lang="en-US" sz="1600" b="1" dirty="0"/>
              <a:t>● Exclusive gateway: </a:t>
            </a:r>
            <a:r>
              <a:rPr lang="en-US" sz="1600" dirty="0"/>
              <a:t>Use an exclusive gateway to model a decision in the process. When the execution arrives at this gateway, all outgoing sequence flows are evaluated in the order in which they’re defined. The sequence flow with a condition that evaluates to true is selected to continue the process.</a:t>
            </a:r>
          </a:p>
          <a:p>
            <a:r>
              <a:rPr lang="en-US" sz="1600" dirty="0"/>
              <a:t>If multiple sequence flows have a condition that evaluates to true, the first one defined is selected to continue the process. If none of the conditions defined for the sequence flow evaluate to true, then the one marked as default flow is selected and the execution proceeds along that path.</a:t>
            </a:r>
          </a:p>
          <a:p>
            <a:endParaRPr lang="en-US" sz="1600" dirty="0"/>
          </a:p>
        </p:txBody>
      </p:sp>
      <p:pic>
        <p:nvPicPr>
          <p:cNvPr id="3" name="Picture 2">
            <a:extLst>
              <a:ext uri="{FF2B5EF4-FFF2-40B4-BE49-F238E27FC236}">
                <a16:creationId xmlns:a16="http://schemas.microsoft.com/office/drawing/2014/main" id="{41CF5596-0D94-CBE1-77A2-8E9434DEBCE1}"/>
              </a:ext>
            </a:extLst>
          </p:cNvPr>
          <p:cNvPicPr>
            <a:picLocks noChangeAspect="1"/>
          </p:cNvPicPr>
          <p:nvPr/>
        </p:nvPicPr>
        <p:blipFill>
          <a:blip r:embed="rId4"/>
          <a:stretch>
            <a:fillRect/>
          </a:stretch>
        </p:blipFill>
        <p:spPr>
          <a:xfrm>
            <a:off x="4370186" y="4261720"/>
            <a:ext cx="2682472" cy="1623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23386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52</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Gateways in Workflow</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4247317"/>
          </a:xfrm>
          <a:prstGeom prst="rect">
            <a:avLst/>
          </a:prstGeom>
          <a:noFill/>
        </p:spPr>
        <p:txBody>
          <a:bodyPr wrap="square" rtlCol="0">
            <a:spAutoFit/>
          </a:bodyPr>
          <a:lstStyle/>
          <a:p>
            <a:r>
              <a:rPr lang="en-US" sz="1800" b="1" dirty="0"/>
              <a:t>●Parallel gateway: </a:t>
            </a:r>
            <a:r>
              <a:rPr lang="en-US" sz="1800" dirty="0"/>
              <a:t>Use a parallel gateway to split into multiple paths of execution or merge multiple incoming paths of execution. The functionality of the parallel gateway is based on the following incoming and outgoing sequence flow:</a:t>
            </a:r>
          </a:p>
          <a:p>
            <a:endParaRPr lang="en-US" sz="1800" dirty="0"/>
          </a:p>
          <a:p>
            <a:r>
              <a:rPr lang="en-US" sz="1800" dirty="0"/>
              <a:t>Split: All outgoing sequence flows are executed in parallel; there’s one concurrent execution for each sequence flow.</a:t>
            </a:r>
          </a:p>
          <a:p>
            <a:endParaRPr lang="en-US" sz="1800" dirty="0"/>
          </a:p>
          <a:p>
            <a:r>
              <a:rPr lang="en-US" sz="1800" dirty="0"/>
              <a:t>Join: All concurrent executions arriving at the parallel gateway wait in the gateway until an execution has arrived for each incoming sequence flow. Then the process continues past the joining gateway.</a:t>
            </a:r>
          </a:p>
          <a:p>
            <a:endParaRPr lang="en-US" sz="1800" dirty="0"/>
          </a:p>
          <a:p>
            <a:r>
              <a:rPr lang="en-US" sz="1800" dirty="0"/>
              <a:t>A parallel gateway works on a logical level. It doesn’t speed up the technical execution.</a:t>
            </a:r>
          </a:p>
          <a:p>
            <a:endParaRPr lang="en-US" sz="1800" dirty="0"/>
          </a:p>
          <a:p>
            <a:r>
              <a:rPr lang="en-US" sz="1800" dirty="0"/>
              <a:t>For example, consider a scenario where an employee approaches the travel desk to book a flight and accommodation for a business trip. With a parallel gateway, both the flight arrangement and the hotel accommodation can happen in parallel. Once the booking is successful, an e-mail notification can be sent to the employee.</a:t>
            </a:r>
            <a:endParaRPr lang="en-IN" sz="1800" dirty="0"/>
          </a:p>
        </p:txBody>
      </p:sp>
    </p:spTree>
    <p:extLst>
      <p:ext uri="{BB962C8B-B14F-4D97-AF65-F5344CB8AC3E}">
        <p14:creationId xmlns:p14="http://schemas.microsoft.com/office/powerpoint/2010/main" val="3400047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53</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b="1" i="0" dirty="0">
                <a:solidFill>
                  <a:srgbClr val="000000"/>
                </a:solidFill>
                <a:effectLst/>
                <a:latin typeface="Arial Black" panose="020B0A04020102020204" pitchFamily="34" charset="0"/>
              </a:rPr>
              <a:t>Configure Email</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2308324"/>
          </a:xfrm>
          <a:prstGeom prst="rect">
            <a:avLst/>
          </a:prstGeom>
          <a:noFill/>
        </p:spPr>
        <p:txBody>
          <a:bodyPr wrap="square" rtlCol="0">
            <a:spAutoFit/>
          </a:bodyPr>
          <a:lstStyle/>
          <a:p>
            <a:r>
              <a:rPr lang="en-US" sz="1800" dirty="0"/>
              <a:t>Before you can send notification mails for mail tasks within a workflow, you must first configure a mail destination.</a:t>
            </a:r>
          </a:p>
          <a:p>
            <a:endParaRPr lang="en-US" sz="1800" dirty="0"/>
          </a:p>
          <a:p>
            <a:br>
              <a:rPr lang="en-US" sz="1800" dirty="0"/>
            </a:br>
            <a:r>
              <a:rPr lang="en-US" sz="1800" dirty="0"/>
              <a:t>Refer the documentation as below for destination creation</a:t>
            </a:r>
          </a:p>
          <a:p>
            <a:endParaRPr lang="en-US" sz="1800" dirty="0"/>
          </a:p>
          <a:p>
            <a:r>
              <a:rPr lang="en-US" sz="1800" dirty="0">
                <a:hlinkClick r:id="rId4"/>
              </a:rPr>
              <a:t>https://help.sap.com/docs/WORKFLOW/f85276c5069a429fa37d1cd352785c25/a24a9482314344f780e48f3195597cb2.html</a:t>
            </a:r>
            <a:endParaRPr lang="en-US" sz="1800" dirty="0"/>
          </a:p>
          <a:p>
            <a:endParaRPr lang="en-US" sz="1800" dirty="0"/>
          </a:p>
        </p:txBody>
      </p:sp>
      <p:pic>
        <p:nvPicPr>
          <p:cNvPr id="4" name="Picture 3">
            <a:extLst>
              <a:ext uri="{FF2B5EF4-FFF2-40B4-BE49-F238E27FC236}">
                <a16:creationId xmlns:a16="http://schemas.microsoft.com/office/drawing/2014/main" id="{FA477EEF-2A98-3EE5-A8E7-FB5EB4ECC81D}"/>
              </a:ext>
            </a:extLst>
          </p:cNvPr>
          <p:cNvPicPr>
            <a:picLocks noChangeAspect="1"/>
          </p:cNvPicPr>
          <p:nvPr/>
        </p:nvPicPr>
        <p:blipFill>
          <a:blip r:embed="rId5"/>
          <a:stretch>
            <a:fillRect/>
          </a:stretch>
        </p:blipFill>
        <p:spPr>
          <a:xfrm>
            <a:off x="1413892" y="3082048"/>
            <a:ext cx="8775678" cy="3139312"/>
          </a:xfrm>
          <a:prstGeom prst="rect">
            <a:avLst/>
          </a:prstGeom>
        </p:spPr>
      </p:pic>
    </p:spTree>
    <p:extLst>
      <p:ext uri="{BB962C8B-B14F-4D97-AF65-F5344CB8AC3E}">
        <p14:creationId xmlns:p14="http://schemas.microsoft.com/office/powerpoint/2010/main" val="4317899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fld id="{96E69268-9C8B-4EBF-A9EE-DC5DC2D48DC3}" type="slidenum">
              <a:rPr lang="en-US" smtClean="0"/>
              <a:pPr/>
              <a:t>54</a:t>
            </a:fld>
            <a:endParaRPr lang="en-US" dirty="0"/>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6472499" cy="711081"/>
          </a:xfrm>
        </p:spPr>
        <p:txBody>
          <a:bodyPr/>
          <a:lstStyle/>
          <a:p>
            <a:r>
              <a:rPr lang="en-US" sz="3600" dirty="0">
                <a:solidFill>
                  <a:srgbClr val="000000"/>
                </a:solidFill>
                <a:latin typeface="Arial Black" panose="020B0A04020102020204" pitchFamily="34" charset="0"/>
              </a:rPr>
              <a:t>Workflow Use Case 3</a:t>
            </a:r>
            <a:endParaRPr lang="en-US" sz="3600" b="1" dirty="0">
              <a:solidFill>
                <a:schemeClr val="tx1">
                  <a:lumMod val="85000"/>
                  <a:lumOff val="15000"/>
                </a:schemeClr>
              </a:solidFill>
              <a:latin typeface="Arial Black" panose="020B0A04020102020204" pitchFamily="34"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Black" panose="020B0A04020102020204" pitchFamily="34" charset="0"/>
              </a:rPr>
              <a:t>www.anubhavtrainings.com</a:t>
            </a:r>
            <a:endParaRPr lang="en-IN" sz="1050" dirty="0">
              <a:latin typeface="Arial Black" panose="020B0A04020102020204" pitchFamily="34" charset="0"/>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9450258" cy="3323987"/>
          </a:xfrm>
          <a:prstGeom prst="rect">
            <a:avLst/>
          </a:prstGeom>
          <a:noFill/>
        </p:spPr>
        <p:txBody>
          <a:bodyPr wrap="square" rtlCol="0">
            <a:spAutoFit/>
          </a:bodyPr>
          <a:lstStyle/>
          <a:p>
            <a:r>
              <a:rPr lang="en-IN" sz="1800" dirty="0"/>
              <a:t>Alex is a manager working in one of the top IT Company. He is being approached for every shopping cart request created by employees reporting to him. His key requirements are</a:t>
            </a:r>
          </a:p>
          <a:p>
            <a:endParaRPr lang="en-IN" sz="1800" dirty="0"/>
          </a:p>
          <a:p>
            <a:pPr marL="285750" indent="-285750">
              <a:buFontTx/>
              <a:buChar char="-"/>
            </a:pPr>
            <a:r>
              <a:rPr lang="en-IN" sz="1800" dirty="0"/>
              <a:t>Design a workflow to automate the shopping cart for products</a:t>
            </a:r>
          </a:p>
          <a:p>
            <a:pPr marL="285750" indent="-285750">
              <a:buFontTx/>
              <a:buChar char="-"/>
            </a:pPr>
            <a:r>
              <a:rPr lang="en-IN" sz="1800" dirty="0"/>
              <a:t>He want an approval only if the product cost is above 100 USD</a:t>
            </a:r>
          </a:p>
          <a:p>
            <a:pPr marL="285750" indent="-285750">
              <a:buFontTx/>
              <a:buChar char="-"/>
            </a:pPr>
            <a:r>
              <a:rPr lang="en-IN" sz="1800" dirty="0"/>
              <a:t>If the product cost is less than 100 USD the shopping cart should approve automatically</a:t>
            </a:r>
          </a:p>
          <a:p>
            <a:pPr marL="285750" indent="-285750">
              <a:buFontTx/>
              <a:buChar char="-"/>
            </a:pPr>
            <a:r>
              <a:rPr lang="en-IN" sz="1800" dirty="0"/>
              <a:t>On approval (or auto-approval) or rejection, an email should trigger to creator</a:t>
            </a:r>
          </a:p>
          <a:p>
            <a:pPr marL="285750" indent="-285750">
              <a:buFontTx/>
              <a:buChar char="-"/>
            </a:pPr>
            <a:r>
              <a:rPr lang="en-IN" sz="1800" dirty="0"/>
              <a:t>If Alex do not take action on shopping cart request for more than 5 minutes, we should cancel the workflow</a:t>
            </a:r>
          </a:p>
          <a:p>
            <a:r>
              <a:rPr lang="en-IN" sz="1800" b="1" dirty="0"/>
              <a:t>Cheat sheet workflow expressions</a:t>
            </a:r>
          </a:p>
          <a:p>
            <a:r>
              <a:rPr lang="en-IN" sz="1200" dirty="0">
                <a:hlinkClick r:id="rId4"/>
              </a:rPr>
              <a:t>https://help.sap.com/docs/WORKFLOW/e157c391253b4ecd93647bf232d18a83/9f91b1c0fac3414d9cba1015dea381f1.html</a:t>
            </a:r>
            <a:endParaRPr lang="en-IN" sz="1200" dirty="0"/>
          </a:p>
          <a:p>
            <a:endParaRPr lang="en-IN" sz="1800" dirty="0"/>
          </a:p>
        </p:txBody>
      </p:sp>
      <p:pic>
        <p:nvPicPr>
          <p:cNvPr id="2050" name="Picture 2" descr="Man manager administrator consultant avatar Vector Image">
            <a:extLst>
              <a:ext uri="{FF2B5EF4-FFF2-40B4-BE49-F238E27FC236}">
                <a16:creationId xmlns:a16="http://schemas.microsoft.com/office/drawing/2014/main" id="{8D258580-8769-18CD-0DFE-691E0E1BE6E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218" t="8000" r="11483" b="18500"/>
          <a:stretch/>
        </p:blipFill>
        <p:spPr bwMode="auto">
          <a:xfrm>
            <a:off x="9406780" y="764704"/>
            <a:ext cx="2609498" cy="26642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B26E49C-DD61-E0DA-E866-4FBEB1E33BD3}"/>
              </a:ext>
            </a:extLst>
          </p:cNvPr>
          <p:cNvPicPr>
            <a:picLocks noChangeAspect="1"/>
          </p:cNvPicPr>
          <p:nvPr/>
        </p:nvPicPr>
        <p:blipFill>
          <a:blip r:embed="rId6"/>
          <a:stretch>
            <a:fillRect/>
          </a:stretch>
        </p:blipFill>
        <p:spPr>
          <a:xfrm>
            <a:off x="996509" y="4143986"/>
            <a:ext cx="9678239" cy="22861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90560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55</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Title</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38554"/>
          </a:xfrm>
          <a:prstGeom prst="rect">
            <a:avLst/>
          </a:prstGeom>
          <a:noFill/>
        </p:spPr>
        <p:txBody>
          <a:bodyPr wrap="square" rtlCol="0">
            <a:spAutoFit/>
          </a:bodyPr>
          <a:lstStyle/>
          <a:p>
            <a:pPr marR="0" lvl="0" algn="l" defTabSz="1218987" rtl="0" eaLnBrk="1" fontAlgn="auto" latinLnBrk="0" hangingPunct="1">
              <a:lnSpc>
                <a:spcPct val="100000"/>
              </a:lnSpc>
              <a:spcBef>
                <a:spcPts val="0"/>
              </a:spcBef>
              <a:spcAft>
                <a:spcPts val="0"/>
              </a:spcAft>
              <a:buClrTx/>
              <a:buSzTx/>
              <a:tabLst/>
              <a:defRPr/>
            </a:pPr>
            <a:r>
              <a:rPr kumimoji="0" lang="en-IN" sz="1600" b="0" i="0" u="none" strike="noStrike" kern="1200" cap="none" spc="0" normalizeH="0" baseline="0" noProof="0" dirty="0">
                <a:ln>
                  <a:noFill/>
                </a:ln>
                <a:solidFill>
                  <a:prstClr val="black"/>
                </a:solidFill>
                <a:effectLst/>
                <a:uLnTx/>
                <a:uFillTx/>
                <a:latin typeface="Segoe UI"/>
                <a:ea typeface="+mn-ea"/>
                <a:cs typeface="+mn-cs"/>
              </a:rPr>
              <a:t>Content</a:t>
            </a:r>
          </a:p>
        </p:txBody>
      </p:sp>
    </p:spTree>
    <p:extLst>
      <p:ext uri="{BB962C8B-B14F-4D97-AF65-F5344CB8AC3E}">
        <p14:creationId xmlns:p14="http://schemas.microsoft.com/office/powerpoint/2010/main" val="2045631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56</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Title</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38554"/>
          </a:xfrm>
          <a:prstGeom prst="rect">
            <a:avLst/>
          </a:prstGeom>
          <a:noFill/>
        </p:spPr>
        <p:txBody>
          <a:bodyPr wrap="square" rtlCol="0">
            <a:spAutoFit/>
          </a:bodyPr>
          <a:lstStyle/>
          <a:p>
            <a:pPr marR="0" lvl="0" algn="l" defTabSz="1218987" rtl="0" eaLnBrk="1" fontAlgn="auto" latinLnBrk="0" hangingPunct="1">
              <a:lnSpc>
                <a:spcPct val="100000"/>
              </a:lnSpc>
              <a:spcBef>
                <a:spcPts val="0"/>
              </a:spcBef>
              <a:spcAft>
                <a:spcPts val="0"/>
              </a:spcAft>
              <a:buClrTx/>
              <a:buSzTx/>
              <a:tabLst/>
              <a:defRPr/>
            </a:pPr>
            <a:r>
              <a:rPr kumimoji="0" lang="en-IN" sz="1600" b="0" i="0" u="none" strike="noStrike" kern="1200" cap="none" spc="0" normalizeH="0" baseline="0" noProof="0" dirty="0">
                <a:ln>
                  <a:noFill/>
                </a:ln>
                <a:solidFill>
                  <a:prstClr val="black"/>
                </a:solidFill>
                <a:effectLst/>
                <a:uLnTx/>
                <a:uFillTx/>
                <a:latin typeface="Segoe UI"/>
                <a:ea typeface="+mn-ea"/>
                <a:cs typeface="+mn-cs"/>
              </a:rPr>
              <a:t>Content</a:t>
            </a:r>
          </a:p>
        </p:txBody>
      </p:sp>
    </p:spTree>
    <p:extLst>
      <p:ext uri="{BB962C8B-B14F-4D97-AF65-F5344CB8AC3E}">
        <p14:creationId xmlns:p14="http://schemas.microsoft.com/office/powerpoint/2010/main" val="10941510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57</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Title</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sp>
        <p:nvSpPr>
          <p:cNvPr id="11" name="TextBox 10">
            <a:extLst>
              <a:ext uri="{FF2B5EF4-FFF2-40B4-BE49-F238E27FC236}">
                <a16:creationId xmlns:a16="http://schemas.microsoft.com/office/drawing/2014/main" id="{BA7F0BE7-83D1-C470-15AC-248379FF9076}"/>
              </a:ext>
            </a:extLst>
          </p:cNvPr>
          <p:cNvSpPr txBox="1"/>
          <p:nvPr/>
        </p:nvSpPr>
        <p:spPr>
          <a:xfrm>
            <a:off x="189756" y="1092385"/>
            <a:ext cx="11809312" cy="338554"/>
          </a:xfrm>
          <a:prstGeom prst="rect">
            <a:avLst/>
          </a:prstGeom>
          <a:noFill/>
        </p:spPr>
        <p:txBody>
          <a:bodyPr wrap="square" rtlCol="0">
            <a:spAutoFit/>
          </a:bodyPr>
          <a:lstStyle/>
          <a:p>
            <a:pPr marR="0" lvl="0" algn="l" defTabSz="1218987" rtl="0" eaLnBrk="1" fontAlgn="auto" latinLnBrk="0" hangingPunct="1">
              <a:lnSpc>
                <a:spcPct val="100000"/>
              </a:lnSpc>
              <a:spcBef>
                <a:spcPts val="0"/>
              </a:spcBef>
              <a:spcAft>
                <a:spcPts val="0"/>
              </a:spcAft>
              <a:buClrTx/>
              <a:buSzTx/>
              <a:tabLst/>
              <a:defRPr/>
            </a:pPr>
            <a:r>
              <a:rPr kumimoji="0" lang="en-IN" sz="1600" b="0" i="0" u="none" strike="noStrike" kern="1200" cap="none" spc="0" normalizeH="0" baseline="0" noProof="0" dirty="0">
                <a:ln>
                  <a:noFill/>
                </a:ln>
                <a:solidFill>
                  <a:prstClr val="black"/>
                </a:solidFill>
                <a:effectLst/>
                <a:uLnTx/>
                <a:uFillTx/>
                <a:latin typeface="Segoe UI"/>
                <a:ea typeface="+mn-ea"/>
                <a:cs typeface="+mn-cs"/>
              </a:rPr>
              <a:t>Content</a:t>
            </a:r>
          </a:p>
        </p:txBody>
      </p:sp>
    </p:spTree>
    <p:extLst>
      <p:ext uri="{BB962C8B-B14F-4D97-AF65-F5344CB8AC3E}">
        <p14:creationId xmlns:p14="http://schemas.microsoft.com/office/powerpoint/2010/main" val="13053574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20F5850-2D59-4C25-ADFF-E9013C5A6AAE}"/>
              </a:ext>
            </a:extLst>
          </p:cNvPr>
          <p:cNvPicPr>
            <a:picLocks noGrp="1" noChangeAspect="1"/>
          </p:cNvPicPr>
          <p:nvPr>
            <p:ph type="pic" sz="quarter" idx="14"/>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l="10185" r="10185"/>
          <a:stretch>
            <a:fillRect/>
          </a:stretch>
        </p:blipFill>
        <p:spPr/>
      </p:pic>
      <p:sp>
        <p:nvSpPr>
          <p:cNvPr id="4" name="Rectangle: Rounded Corners 3">
            <a:extLst>
              <a:ext uri="{FF2B5EF4-FFF2-40B4-BE49-F238E27FC236}">
                <a16:creationId xmlns:a16="http://schemas.microsoft.com/office/drawing/2014/main" id="{4DCA9A03-C201-42B6-AF8D-AB31333C8852}"/>
              </a:ext>
            </a:extLst>
          </p:cNvPr>
          <p:cNvSpPr/>
          <p:nvPr/>
        </p:nvSpPr>
        <p:spPr>
          <a:xfrm>
            <a:off x="6065406" y="980728"/>
            <a:ext cx="5298342"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B09D3EC-7881-4341-8189-469046CA259E}"/>
              </a:ext>
            </a:extLst>
          </p:cNvPr>
          <p:cNvSpPr txBox="1"/>
          <p:nvPr/>
        </p:nvSpPr>
        <p:spPr>
          <a:xfrm>
            <a:off x="6641014" y="1389517"/>
            <a:ext cx="4239950" cy="615553"/>
          </a:xfrm>
          <a:prstGeom prst="rect">
            <a:avLst/>
          </a:prstGeom>
          <a:noFill/>
        </p:spPr>
        <p:txBody>
          <a:bodyPr wrap="square" lIns="0" tIns="0" rIns="0" bIns="0" rtlCol="0">
            <a:spAutoFit/>
          </a:bodyPr>
          <a:lstStyle/>
          <a:p>
            <a:r>
              <a:rPr lang="en-IN" sz="4000" b="1" i="0" dirty="0">
                <a:solidFill>
                  <a:schemeClr val="accent3"/>
                </a:solidFill>
                <a:effectLst/>
              </a:rPr>
              <a:t>What We</a:t>
            </a:r>
            <a:r>
              <a:rPr lang="en-IN" sz="4000" b="1" i="0" dirty="0">
                <a:solidFill>
                  <a:schemeClr val="accent1"/>
                </a:solidFill>
                <a:effectLst/>
              </a:rPr>
              <a:t> </a:t>
            </a:r>
            <a:r>
              <a:rPr lang="en-IN" sz="4000" b="1" i="0" dirty="0">
                <a:solidFill>
                  <a:schemeClr val="accent2"/>
                </a:solidFill>
                <a:effectLst/>
                <a:latin typeface="Segoe UI Light" panose="020B0502040204020203" pitchFamily="34" charset="0"/>
                <a:cs typeface="Segoe UI Light" panose="020B0502040204020203" pitchFamily="34" charset="0"/>
              </a:rPr>
              <a:t>Did</a:t>
            </a:r>
            <a:endParaRPr lang="en-IN" sz="4000" b="1" dirty="0">
              <a:solidFill>
                <a:schemeClr val="accent2"/>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0CBE2D0-9475-4BE8-AC62-B9A03DC275C3}"/>
              </a:ext>
            </a:extLst>
          </p:cNvPr>
          <p:cNvSpPr txBox="1"/>
          <p:nvPr/>
        </p:nvSpPr>
        <p:spPr>
          <a:xfrm>
            <a:off x="6641014" y="2147518"/>
            <a:ext cx="4239950" cy="615553"/>
          </a:xfrm>
          <a:prstGeom prst="rect">
            <a:avLst/>
          </a:prstGeom>
          <a:noFill/>
        </p:spPr>
        <p:txBody>
          <a:bodyPr wrap="square" lIns="0" tIns="0" rIns="0" bIns="0" rtlCol="0" anchor="t">
            <a:spAutoFit/>
          </a:bodyPr>
          <a:lstStyle/>
          <a:p>
            <a:r>
              <a:rPr lang="en-US" sz="4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Let’s Summarize</a:t>
            </a:r>
            <a:endParaRPr lang="en-US" sz="4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6664269"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425949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r>
              <a:rPr lang="en-IN" sz="6000" b="1" i="0" dirty="0">
                <a:solidFill>
                  <a:schemeClr val="bg1"/>
                </a:solidFill>
                <a:effectLst/>
              </a:rPr>
              <a:t>Thank</a:t>
            </a:r>
            <a:r>
              <a:rPr lang="en-IN" sz="6000" b="1" i="0" dirty="0">
                <a:solidFill>
                  <a:schemeClr val="accent1"/>
                </a:solidFill>
                <a:effectLst/>
              </a:rPr>
              <a:t> </a:t>
            </a:r>
            <a:r>
              <a:rPr lang="en-IN" sz="6000" b="1" dirty="0">
                <a:solidFill>
                  <a:schemeClr val="accent2"/>
                </a:solidFill>
                <a:latin typeface="Segoe UI Light" panose="020B0502040204020203" pitchFamily="34" charset="0"/>
                <a:cs typeface="Segoe UI Light" panose="020B0502040204020203" pitchFamily="34" charset="0"/>
              </a:rPr>
              <a:t>You</a:t>
            </a:r>
            <a:endParaRPr lang="en-IN" sz="6000" dirty="0">
              <a:solidFill>
                <a:schemeClr val="accent2"/>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r>
              <a:rPr lang="en-US" sz="5400" b="1" kern="0" dirty="0">
                <a:solidFill>
                  <a:schemeClr val="accent2"/>
                </a:solidFill>
                <a:latin typeface="Segoe UI" panose="020B0502040204020203" pitchFamily="34" charset="0"/>
                <a:ea typeface="Calibri Light" charset="0"/>
                <a:cs typeface="Segoe UI" panose="020B0502040204020203" pitchFamily="34" charset="0"/>
              </a:rPr>
              <a:t>End of Day 1</a:t>
            </a:r>
            <a:endParaRPr lang="en-US" sz="5400" b="1" dirty="0">
              <a:solidFill>
                <a:schemeClr val="accent2"/>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descr="E:\cloud\drive\websites\slidemodel\logo\sebastian\slidemodel-logo-trans.png">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38418" y="6398156"/>
            <a:ext cx="1432658" cy="2712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www.anubhavtrainings.com</a:t>
            </a:r>
          </a:p>
        </p:txBody>
      </p:sp>
    </p:spTree>
    <p:extLst>
      <p:ext uri="{BB962C8B-B14F-4D97-AF65-F5344CB8AC3E}">
        <p14:creationId xmlns:p14="http://schemas.microsoft.com/office/powerpoint/2010/main" val="1609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6</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3200" b="0" i="0" dirty="0">
                <a:solidFill>
                  <a:srgbClr val="000000"/>
                </a:solidFill>
                <a:effectLst/>
                <a:latin typeface="Cooper Black" panose="0208090404030B020404" pitchFamily="18" charset="0"/>
              </a:rPr>
              <a:t>Key Advantages</a:t>
            </a:r>
            <a:endParaRPr lang="en-US" sz="32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4098" name="Picture 2">
            <a:extLst>
              <a:ext uri="{FF2B5EF4-FFF2-40B4-BE49-F238E27FC236}">
                <a16:creationId xmlns:a16="http://schemas.microsoft.com/office/drawing/2014/main" id="{041FE02A-5C6C-18B3-4CD2-9784FF38DA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756" y="1173223"/>
            <a:ext cx="10225136" cy="508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030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 </a:t>
            </a:r>
            <a:r>
              <a:rPr lang="en-US" sz="2799" b="1" dirty="0">
                <a:solidFill>
                  <a:srgbClr val="2AC6D1">
                    <a:lumMod val="40000"/>
                    <a:lumOff val="60000"/>
                  </a:srgbClr>
                </a:solidFill>
                <a:latin typeface="Arial" panose="020B0604020202020204" pitchFamily="34" charset="0"/>
                <a:cs typeface="Arial" panose="020B0604020202020204" pitchFamily="34" charset="0"/>
              </a:rPr>
              <a:t>#FutureReady </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08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7</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405780" y="271491"/>
            <a:ext cx="10709608" cy="711081"/>
          </a:xfrm>
        </p:spPr>
        <p:txBody>
          <a:bodyPr/>
          <a:lstStyle/>
          <a:p>
            <a:r>
              <a:rPr lang="en-US" sz="2400" b="0" i="0" dirty="0">
                <a:solidFill>
                  <a:srgbClr val="000000"/>
                </a:solidFill>
                <a:effectLst/>
                <a:latin typeface="Cooper Black" panose="0208090404030B020404" pitchFamily="18" charset="0"/>
              </a:rPr>
              <a:t>Introduction to Problem Solving With LCNC and Citizen Development</a:t>
            </a: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5122" name="Picture 2">
            <a:extLst>
              <a:ext uri="{FF2B5EF4-FFF2-40B4-BE49-F238E27FC236}">
                <a16:creationId xmlns:a16="http://schemas.microsoft.com/office/drawing/2014/main" id="{37B88CA4-C988-6DDD-F8EA-FBF6CE2187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804" y="1340768"/>
            <a:ext cx="10195806" cy="5002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883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8</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2800" b="0" i="0" dirty="0">
                <a:solidFill>
                  <a:srgbClr val="000000"/>
                </a:solidFill>
                <a:effectLst/>
                <a:latin typeface="Cooper Black" panose="0208090404030B020404" pitchFamily="18" charset="0"/>
              </a:rPr>
              <a:t>Solving Problems with LCNC and Citizen Development</a:t>
            </a: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6146" name="Picture 2">
            <a:extLst>
              <a:ext uri="{FF2B5EF4-FFF2-40B4-BE49-F238E27FC236}">
                <a16:creationId xmlns:a16="http://schemas.microsoft.com/office/drawing/2014/main" id="{ED88EE4F-694D-4A01-E626-5B3AAD3302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757" y="1356687"/>
            <a:ext cx="11449272" cy="443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785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5EE5E95-DFA8-A7DC-F015-AB467CEE83DD}"/>
              </a:ext>
            </a:extLst>
          </p:cNvPr>
          <p:cNvSpPr/>
          <p:nvPr/>
        </p:nvSpPr>
        <p:spPr>
          <a:xfrm>
            <a:off x="-1" y="0"/>
            <a:ext cx="1993020" cy="982572"/>
          </a:xfrm>
          <a:custGeom>
            <a:avLst/>
            <a:gdLst>
              <a:gd name="connsiteX0" fmla="*/ 0 w 1993020"/>
              <a:gd name="connsiteY0" fmla="*/ 0 h 1803466"/>
              <a:gd name="connsiteX1" fmla="*/ 1993020 w 1993020"/>
              <a:gd name="connsiteY1" fmla="*/ 0 h 1803466"/>
              <a:gd name="connsiteX2" fmla="*/ 1229306 w 1993020"/>
              <a:gd name="connsiteY2" fmla="*/ 1803466 h 1803466"/>
              <a:gd name="connsiteX3" fmla="*/ 0 w 1993020"/>
              <a:gd name="connsiteY3" fmla="*/ 1803466 h 1803466"/>
              <a:gd name="connsiteX4" fmla="*/ 0 w 1993020"/>
              <a:gd name="connsiteY4" fmla="*/ 0 h 1803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020" h="1803466">
                <a:moveTo>
                  <a:pt x="0" y="0"/>
                </a:moveTo>
                <a:lnTo>
                  <a:pt x="1993020" y="0"/>
                </a:lnTo>
                <a:lnTo>
                  <a:pt x="1229306" y="1803466"/>
                </a:lnTo>
                <a:lnTo>
                  <a:pt x="0" y="180346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14">
            <a:extLst>
              <a:ext uri="{FF2B5EF4-FFF2-40B4-BE49-F238E27FC236}">
                <a16:creationId xmlns:a16="http://schemas.microsoft.com/office/drawing/2014/main" id="{D54D3E5B-D4C4-7B99-2F11-FA354E7B2DE9}"/>
              </a:ext>
            </a:extLst>
          </p:cNvPr>
          <p:cNvSpPr>
            <a:spLocks noGrp="1"/>
          </p:cNvSpPr>
          <p:nvPr>
            <p:ph type="sldNum" sz="quarter" idx="12"/>
          </p:nvPr>
        </p:nvSpPr>
        <p:spPr/>
        <p: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fld id="{96E69268-9C8B-4EBF-A9EE-DC5DC2D48DC3}" type="slidenum">
              <a:rPr kumimoji="0" lang="en-US" sz="200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1218987" rtl="0" eaLnBrk="1" fontAlgn="auto" latinLnBrk="0" hangingPunct="1">
                <a:lnSpc>
                  <a:spcPct val="100000"/>
                </a:lnSpc>
                <a:spcBef>
                  <a:spcPts val="0"/>
                </a:spcBef>
                <a:spcAft>
                  <a:spcPts val="0"/>
                </a:spcAft>
                <a:buClrTx/>
                <a:buSzTx/>
                <a:buFontTx/>
                <a:buNone/>
                <a:tabLst/>
                <a:defRPr/>
              </a:pPr>
              <a:t>9</a:t>
            </a:fld>
            <a:endParaRPr kumimoji="0" lang="en-US" sz="2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itle 3">
            <a:extLst>
              <a:ext uri="{FF2B5EF4-FFF2-40B4-BE49-F238E27FC236}">
                <a16:creationId xmlns:a16="http://schemas.microsoft.com/office/drawing/2014/main" id="{77535476-E75E-6DE5-66D0-980AFA61B24D}"/>
              </a:ext>
            </a:extLst>
          </p:cNvPr>
          <p:cNvSpPr>
            <a:spLocks noGrp="1"/>
          </p:cNvSpPr>
          <p:nvPr>
            <p:ph type="title"/>
          </p:nvPr>
        </p:nvSpPr>
        <p:spPr>
          <a:xfrm>
            <a:off x="549796" y="190652"/>
            <a:ext cx="10709608" cy="711081"/>
          </a:xfrm>
        </p:spPr>
        <p:txBody>
          <a:bodyPr/>
          <a:lstStyle/>
          <a:p>
            <a:r>
              <a:rPr lang="en-US" sz="2800" b="0" i="0" dirty="0">
                <a:solidFill>
                  <a:srgbClr val="000000"/>
                </a:solidFill>
                <a:effectLst/>
                <a:latin typeface="Cooper Black" panose="0208090404030B020404" pitchFamily="18" charset="0"/>
              </a:rPr>
              <a:t>Rolling Out of Citizen Development in Your Organization</a:t>
            </a:r>
            <a:endParaRPr lang="en-US" sz="2800" b="0" dirty="0">
              <a:solidFill>
                <a:schemeClr val="tx1">
                  <a:lumMod val="85000"/>
                  <a:lumOff val="15000"/>
                </a:schemeClr>
              </a:solidFill>
              <a:latin typeface="Cooper Black" panose="0208090404030B020404" pitchFamily="18" charset="0"/>
            </a:endParaRPr>
          </a:p>
        </p:txBody>
      </p:sp>
      <p:sp>
        <p:nvSpPr>
          <p:cNvPr id="19" name="Rectangle: Rounded Corners 18">
            <a:extLst>
              <a:ext uri="{FF2B5EF4-FFF2-40B4-BE49-F238E27FC236}">
                <a16:creationId xmlns:a16="http://schemas.microsoft.com/office/drawing/2014/main" id="{5617CCDF-2D83-6AC5-B356-717FB0C85936}"/>
              </a:ext>
            </a:extLst>
          </p:cNvPr>
          <p:cNvSpPr/>
          <p:nvPr/>
        </p:nvSpPr>
        <p:spPr>
          <a:xfrm>
            <a:off x="621804" y="6533181"/>
            <a:ext cx="2410207"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www.anubhavtrainings.com</a:t>
            </a:r>
            <a:endParaRPr kumimoji="0" lang="en-IN" sz="1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20" name="Picture 19">
            <a:extLst>
              <a:ext uri="{FF2B5EF4-FFF2-40B4-BE49-F238E27FC236}">
                <a16:creationId xmlns:a16="http://schemas.microsoft.com/office/drawing/2014/main" id="{8A349F92-7A04-59E3-8193-D972C4FA2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806" y="51101"/>
            <a:ext cx="608198" cy="600720"/>
          </a:xfrm>
          <a:prstGeom prst="rect">
            <a:avLst/>
          </a:prstGeom>
        </p:spPr>
      </p:pic>
      <p:pic>
        <p:nvPicPr>
          <p:cNvPr id="7170" name="Picture 2">
            <a:extLst>
              <a:ext uri="{FF2B5EF4-FFF2-40B4-BE49-F238E27FC236}">
                <a16:creationId xmlns:a16="http://schemas.microsoft.com/office/drawing/2014/main" id="{1C59ACFF-32AB-0FFA-C4FC-A6A36C1B9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836" y="1414743"/>
            <a:ext cx="10443464" cy="4666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276590"/>
      </p:ext>
    </p:extLst>
  </p:cSld>
  <p:clrMapOvr>
    <a:masterClrMapping/>
  </p:clrMapOvr>
</p:sld>
</file>

<file path=ppt/theme/theme1.xml><?xml version="1.0" encoding="utf-8"?>
<a:theme xmlns:a="http://schemas.openxmlformats.org/drawingml/2006/main" name="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Impactful">
      <a:dk1>
        <a:sysClr val="windowText" lastClr="000000"/>
      </a:dk1>
      <a:lt1>
        <a:sysClr val="window" lastClr="FFFFFF"/>
      </a:lt1>
      <a:dk2>
        <a:srgbClr val="1F497D"/>
      </a:dk2>
      <a:lt2>
        <a:srgbClr val="EEECE1"/>
      </a:lt2>
      <a:accent1>
        <a:srgbClr val="FFCF03"/>
      </a:accent1>
      <a:accent2>
        <a:srgbClr val="065DC4"/>
      </a:accent2>
      <a:accent3>
        <a:srgbClr val="68B5AD"/>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9081</TotalTime>
  <Words>4341</Words>
  <Application>Microsoft Office PowerPoint</Application>
  <PresentationFormat>Custom</PresentationFormat>
  <Paragraphs>560</Paragraphs>
  <Slides>60</Slides>
  <Notes>57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60</vt:i4>
      </vt:variant>
    </vt:vector>
  </HeadingPairs>
  <TitlesOfParts>
    <vt:vector size="75" baseType="lpstr">
      <vt:lpstr>SimSun</vt:lpstr>
      <vt:lpstr>72</vt:lpstr>
      <vt:lpstr>72-Regular</vt:lpstr>
      <vt:lpstr>Amasis MT Pro Black</vt:lpstr>
      <vt:lpstr>-apple-system</vt:lpstr>
      <vt:lpstr>Arial</vt:lpstr>
      <vt:lpstr>Arial Black</vt:lpstr>
      <vt:lpstr>Bahnschrift SemiBold</vt:lpstr>
      <vt:lpstr>Calibri</vt:lpstr>
      <vt:lpstr>Cooper Black</vt:lpstr>
      <vt:lpstr>Segoe UI</vt:lpstr>
      <vt:lpstr>Segoe UI Light</vt:lpstr>
      <vt:lpstr>Wingdings</vt:lpstr>
      <vt:lpstr>Office Theme</vt:lpstr>
      <vt:lpstr>1_Office Theme</vt:lpstr>
      <vt:lpstr>SAP BTP CLD500 Training</vt:lpstr>
      <vt:lpstr>Low-Code / No-Code Technology</vt:lpstr>
      <vt:lpstr>Low Code v/s No Code</vt:lpstr>
      <vt:lpstr>Advantages of Low-Code / No-Code Platforms</vt:lpstr>
      <vt:lpstr>SAP Build for Citizen Developers</vt:lpstr>
      <vt:lpstr>Key Advantages</vt:lpstr>
      <vt:lpstr>Introduction to Problem Solving With LCNC and Citizen Development</vt:lpstr>
      <vt:lpstr>Solving Problems with LCNC and Citizen Development</vt:lpstr>
      <vt:lpstr>Rolling Out of Citizen Development in Your Organization</vt:lpstr>
      <vt:lpstr>What is Business Process and BPM</vt:lpstr>
      <vt:lpstr>What is Business Process Management?</vt:lpstr>
      <vt:lpstr>Roles Involved in Business Processes</vt:lpstr>
      <vt:lpstr>SAP Build Process Automation</vt:lpstr>
      <vt:lpstr>SAP Build Process Automation runs on SAP Business Technology Platform</vt:lpstr>
      <vt:lpstr>Snapshot of SAP Build Process Automation</vt:lpstr>
      <vt:lpstr>Processes run the world But…</vt:lpstr>
      <vt:lpstr>What is workflow?</vt:lpstr>
      <vt:lpstr>Workflow management </vt:lpstr>
      <vt:lpstr>Service offerings</vt:lpstr>
      <vt:lpstr>Why SAP BTP WM?</vt:lpstr>
      <vt:lpstr>Key Benefits</vt:lpstr>
      <vt:lpstr>Setup SAP Build Process Automation</vt:lpstr>
      <vt:lpstr>Title</vt:lpstr>
      <vt:lpstr>What is workflow?</vt:lpstr>
      <vt:lpstr>Workflow management </vt:lpstr>
      <vt:lpstr>Why SAP BTP WM?</vt:lpstr>
      <vt:lpstr>Key Benefits</vt:lpstr>
      <vt:lpstr>Create a Simple Workflow – Scenario 1</vt:lpstr>
      <vt:lpstr>Initialize workflow module</vt:lpstr>
      <vt:lpstr>Understand the workflow project structure</vt:lpstr>
      <vt:lpstr>Use of mta.yaml file</vt:lpstr>
      <vt:lpstr>Service binding with workflow service</vt:lpstr>
      <vt:lpstr>Workflow Context</vt:lpstr>
      <vt:lpstr>Workflow Task Types</vt:lpstr>
      <vt:lpstr>Workflow Context Access</vt:lpstr>
      <vt:lpstr>Deploy the workflow</vt:lpstr>
      <vt:lpstr>SAP Workflow management – big picture</vt:lpstr>
      <vt:lpstr>Monitor Workflow</vt:lpstr>
      <vt:lpstr>My Inbox - Features</vt:lpstr>
      <vt:lpstr>Setup the ES5 demo system</vt:lpstr>
      <vt:lpstr>Create new destination</vt:lpstr>
      <vt:lpstr>Server Access &amp; Connectivity</vt:lpstr>
      <vt:lpstr>Workflow Scenario - 2</vt:lpstr>
      <vt:lpstr>What is an API</vt:lpstr>
      <vt:lpstr>API HUB introduction</vt:lpstr>
      <vt:lpstr>Build Process Automation API</vt:lpstr>
      <vt:lpstr>Start workflow instance from API HUB Sandbox</vt:lpstr>
      <vt:lpstr>Understanding Security of Cloud Foundry APIs</vt:lpstr>
      <vt:lpstr>Inject and Test scope</vt:lpstr>
      <vt:lpstr>Calling the API from Postman with Bearer</vt:lpstr>
      <vt:lpstr>Gateways in workflow</vt:lpstr>
      <vt:lpstr>Gateways in Workflow</vt:lpstr>
      <vt:lpstr>Configure Email</vt:lpstr>
      <vt:lpstr>Workflow Use Case 3</vt:lpstr>
      <vt:lpstr>Title</vt:lpstr>
      <vt:lpstr>Title</vt:lpstr>
      <vt:lpstr>Title</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lastModifiedBy>Anubhav Oberoy</cp:lastModifiedBy>
  <cp:revision>199</cp:revision>
  <dcterms:created xsi:type="dcterms:W3CDTF">2013-09-12T13:05:01Z</dcterms:created>
  <dcterms:modified xsi:type="dcterms:W3CDTF">2023-12-15T06:45:02Z</dcterms:modified>
</cp:coreProperties>
</file>